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64" r:id="rId3"/>
    <p:sldId id="259" r:id="rId4"/>
    <p:sldId id="261" r:id="rId5"/>
    <p:sldId id="267" r:id="rId6"/>
    <p:sldId id="281" r:id="rId7"/>
    <p:sldId id="280" r:id="rId8"/>
    <p:sldId id="268" r:id="rId9"/>
    <p:sldId id="274" r:id="rId10"/>
    <p:sldId id="275" r:id="rId11"/>
    <p:sldId id="276" r:id="rId12"/>
    <p:sldId id="277" r:id="rId13"/>
    <p:sldId id="278" r:id="rId14"/>
    <p:sldId id="269" r:id="rId15"/>
    <p:sldId id="270" r:id="rId16"/>
    <p:sldId id="279" r:id="rId17"/>
    <p:sldId id="284" r:id="rId18"/>
    <p:sldId id="272" r:id="rId19"/>
    <p:sldId id="282" r:id="rId20"/>
    <p:sldId id="265" r:id="rId21"/>
    <p:sldId id="257" r:id="rId22"/>
    <p:sldId id="28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54073"/>
  </p:normalViewPr>
  <p:slideViewPr>
    <p:cSldViewPr snapToGrid="0">
      <p:cViewPr varScale="1">
        <p:scale>
          <a:sx n="85" d="100"/>
          <a:sy n="85" d="100"/>
        </p:scale>
        <p:origin x="120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dirty="0"/>
              <a:t>Thank you for being here tonight and letting me share this topic with you.</a:t>
            </a:r>
          </a:p>
          <a:p>
            <a:pPr marL="158750" indent="0">
              <a:buNone/>
            </a:pPr>
            <a:endParaRPr lang="en-US" sz="1400" dirty="0"/>
          </a:p>
          <a:p>
            <a:pPr marL="158750" indent="0">
              <a:buNone/>
            </a:pPr>
            <a:r>
              <a:rPr lang="en-US" sz="1400" dirty="0"/>
              <a:t>Let me give you the road map for tonight. I hope this helps you frame our discussion. </a:t>
            </a:r>
          </a:p>
          <a:p>
            <a:r>
              <a:rPr lang="en-US" sz="1400" dirty="0"/>
              <a:t>First, we are going to define Artificial Intelligence and Machine Learning</a:t>
            </a:r>
          </a:p>
          <a:p>
            <a:r>
              <a:rPr lang="en-US" sz="1400" dirty="0"/>
              <a:t>We will discuss the different types of machine learning algorithms. Tonight’s discussion will primarily focus on one type of task, supervised learning.</a:t>
            </a:r>
          </a:p>
          <a:p>
            <a:r>
              <a:rPr lang="en-US" sz="1400" dirty="0"/>
              <a:t>We will use a canonical example, polynomial regression, to illustrate ideas like overfitting and underfitting, model capacity, and generalizability. </a:t>
            </a:r>
          </a:p>
          <a:p>
            <a:r>
              <a:rPr lang="en-US" sz="1400" dirty="0"/>
              <a:t>We will discuss neuron and their loose ties to the neurons in our mind. </a:t>
            </a:r>
          </a:p>
          <a:p>
            <a:r>
              <a:rPr lang="en-US" sz="1400" dirty="0"/>
              <a:t>We will see how neurons can be combined into layers in neural nets and how to train a neural net.</a:t>
            </a:r>
          </a:p>
          <a:p>
            <a:r>
              <a:rPr lang="en-US" sz="1400" dirty="0"/>
              <a:t>Finally, and maybe this is giving it away, we will see how deep learning is a network with many of these layers.</a:t>
            </a:r>
          </a:p>
          <a:p>
            <a:endParaRPr lang="en-US" sz="1400" dirty="0"/>
          </a:p>
          <a:p>
            <a:endParaRPr lang="en-US" sz="1400" dirty="0"/>
          </a:p>
          <a:p>
            <a:pPr marL="158750" indent="0">
              <a:buNone/>
            </a:pPr>
            <a:r>
              <a:rPr lang="en-US" sz="1400" dirty="0"/>
              <a:t>Please, feel free to ask questions as we go.</a:t>
            </a:r>
          </a:p>
          <a:p>
            <a:pPr marL="158750" indent="0">
              <a:buNone/>
            </a:pPr>
            <a:endParaRPr lang="en-US" sz="1400" dirty="0"/>
          </a:p>
          <a:p>
            <a:pPr marL="158750" indent="0">
              <a:buNone/>
            </a:pPr>
            <a:r>
              <a:rPr lang="en-US" sz="1400" dirty="0"/>
              <a:t>Before we get started I want to get a sense of the audience and familiarity with this topic, that will help direct tonight’s discussion.</a:t>
            </a:r>
          </a:p>
          <a:p>
            <a:pPr marL="501650" indent="-342900">
              <a:buAutoNum type="arabicPeriod"/>
            </a:pPr>
            <a:r>
              <a:rPr lang="en-US" sz="1400" dirty="0"/>
              <a:t>I have heard of AI, Machine Learning, and deep learning before, but couldn’t give you a formal definition.</a:t>
            </a:r>
          </a:p>
          <a:p>
            <a:pPr marL="501650" indent="-342900">
              <a:buAutoNum type="arabicPeriod"/>
            </a:pPr>
            <a:r>
              <a:rPr lang="en-US" sz="1400" dirty="0"/>
              <a:t>I could give you a formal definition</a:t>
            </a:r>
          </a:p>
          <a:p>
            <a:pPr marL="501650" indent="-342900">
              <a:buAutoNum type="arabicPeriod"/>
            </a:pPr>
            <a:r>
              <a:rPr lang="en-US" sz="1400" dirty="0"/>
              <a:t>I have programmed a machine learning algorithm before.</a:t>
            </a:r>
          </a:p>
          <a:p>
            <a:pPr marL="501650" indent="-342900">
              <a:buAutoNum type="arabicPeriod"/>
            </a:pPr>
            <a:r>
              <a:rPr lang="en-US" sz="1400" dirty="0"/>
              <a:t>I am an expert, I’ve designed and developed several algorithms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I want to define a few more terms before we look at the code and finish solving the regression problem.</a:t>
            </a:r>
          </a:p>
          <a:p>
            <a:pPr marL="615950" lvl="1" indent="0">
              <a:buNone/>
            </a:pPr>
            <a:endParaRPr lang="en-US" dirty="0"/>
          </a:p>
          <a:p>
            <a:pPr marL="615950" lvl="1" indent="0">
              <a:buNone/>
            </a:pPr>
            <a:r>
              <a:rPr lang="en-US" dirty="0"/>
              <a:t>Recall that the goal of our machine learning algorithm is to find useful patterns in data and apply them to future, unseen, problems. We call this generalizable or generalizability. To determine if our model generalizes well we will partition our dataset into training and test datasets. We will train our model on the training dataset and evaluate how generalizable our model is on the test dataset i.e. does it perform well on the unseen test data.</a:t>
            </a:r>
          </a:p>
          <a:p>
            <a:pPr marL="615950" lvl="1" indent="0">
              <a:buNone/>
            </a:pPr>
            <a:endParaRPr lang="en-US" dirty="0"/>
          </a:p>
          <a:p>
            <a:pPr marL="615950" lvl="1" indent="0">
              <a:buNone/>
            </a:pPr>
            <a:r>
              <a:rPr lang="en-US" dirty="0"/>
              <a:t>Generalizability is closely related to another concept called overfitting.</a:t>
            </a:r>
          </a:p>
          <a:p>
            <a:pPr marL="615950" lvl="1" indent="0">
              <a:buNone/>
            </a:pPr>
            <a:endParaRPr lang="en-US" dirty="0"/>
          </a:p>
          <a:p>
            <a:pPr marL="615950" lvl="1" indent="0">
              <a:buNone/>
            </a:pPr>
            <a:r>
              <a:rPr lang="en-US" dirty="0"/>
              <a:t>When a model is overfit that means it has learned the mapping for the training data well and has a low training loss. However, the same model performs poorly on the test data.</a:t>
            </a:r>
          </a:p>
          <a:p>
            <a:pPr marL="615950" lvl="1" indent="0">
              <a:buNone/>
            </a:pPr>
            <a:endParaRPr lang="en-US" dirty="0"/>
          </a:p>
          <a:p>
            <a:pPr marL="615950" lvl="1" indent="0">
              <a:buNone/>
            </a:pPr>
            <a:r>
              <a:rPr lang="en-US" dirty="0"/>
              <a:t>If our model performs poorly on both the training and test data, the model is underfitting. Both the training and test loss are high. </a:t>
            </a:r>
          </a:p>
          <a:p>
            <a:pPr marL="615950" lvl="1" indent="0">
              <a:buNone/>
            </a:pPr>
            <a:endParaRPr lang="en-US" dirty="0"/>
          </a:p>
          <a:p>
            <a:pPr marL="615950" lvl="1" indent="0">
              <a:buNone/>
            </a:pPr>
            <a:r>
              <a:rPr lang="en-US" dirty="0"/>
              <a:t>Model capacity refers to the range or type of functions a model can approximate. Let’s look at the models we defined on the previous slide again. These are listed by increasing model capacity. The linear function can only represent linear functions whereas the quadratic function can represent both quadratic and linear if w2 is 0 and so on for the quadratic. </a:t>
            </a:r>
          </a:p>
          <a:p>
            <a:pPr marL="615950" lvl="1" indent="0">
              <a:buNone/>
            </a:pPr>
            <a:endParaRPr lang="en-US" dirty="0"/>
          </a:p>
          <a:p>
            <a:pPr marL="615950" lvl="1" indent="0">
              <a:buNone/>
            </a:pPr>
            <a:r>
              <a:rPr lang="en-US" dirty="0"/>
              <a:t>We can view overfitting and underfitting through the lens model capacity. When the model capacity is too low we tend to underfit and when it is to high we overfit. Lets illustrate this.</a:t>
            </a:r>
          </a:p>
          <a:p>
            <a:pPr marL="615950" lvl="1" indent="0">
              <a:buNone/>
            </a:pPr>
            <a:endParaRPr lang="en-US" dirty="0"/>
          </a:p>
          <a:p>
            <a:pPr marL="615950" lvl="1" indent="0">
              <a:buNone/>
            </a:pPr>
            <a:r>
              <a:rPr lang="en-US" dirty="0"/>
              <a:t>In this graph we have the Degree of the Polynomial along the x axis and the square error along the y axis. Recall that our data was generated from a third degree polynomial. Here in the lower degree we see that we are underfitting, the training and test error are both high. We can not correctly model the third degree polynomial with polynomials of lower degree. As we move right into the 3</a:t>
            </a:r>
            <a:r>
              <a:rPr lang="en-US" baseline="30000" dirty="0"/>
              <a:t>rd</a:t>
            </a:r>
            <a:r>
              <a:rPr lang="en-US" dirty="0"/>
              <a:t> and 4</a:t>
            </a:r>
            <a:r>
              <a:rPr lang="en-US" baseline="30000" dirty="0"/>
              <a:t>th</a:t>
            </a:r>
            <a:r>
              <a:rPr lang="en-US" dirty="0"/>
              <a:t> degree polynomials we see that both the training and test error are low. This means the model capacity is right for our task. Farther left we see that testing error shoot up as the training error decreases. Now our model is learning all the variability in the training data but is not generalizing to the test data. This happens when our model capacity is too large.</a:t>
            </a:r>
          </a:p>
          <a:p>
            <a:pPr marL="615950" lvl="1" indent="0">
              <a:buNone/>
            </a:pPr>
            <a:endParaRPr lang="en-US" dirty="0"/>
          </a:p>
          <a:p>
            <a:pPr marL="615950" lvl="1" indent="0">
              <a:buNone/>
            </a:pPr>
            <a:r>
              <a:rPr lang="en-US" dirty="0"/>
              <a:t>Lets look at the training data for each of these scenarios.</a:t>
            </a:r>
          </a:p>
        </p:txBody>
      </p:sp>
    </p:spTree>
    <p:extLst>
      <p:ext uri="{BB962C8B-B14F-4D97-AF65-F5344CB8AC3E}">
        <p14:creationId xmlns:p14="http://schemas.microsoft.com/office/powerpoint/2010/main" val="410450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is the linear fit, to our data, the blue line is the function learned by our data algorithm and the red line is our original training data. The fit doesn’t look that great and is not capturing the curve of our data. You will also will notice that both the training error and test error are ”high” at least when compared with a fit using the correct degree polynomial that we will see shortly, in this case we are underfitting our data.</a:t>
            </a:r>
          </a:p>
        </p:txBody>
      </p:sp>
    </p:spTree>
    <p:extLst>
      <p:ext uri="{BB962C8B-B14F-4D97-AF65-F5344CB8AC3E}">
        <p14:creationId xmlns:p14="http://schemas.microsoft.com/office/powerpoint/2010/main" val="127717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This is a tenth degree polynomial fit to our data. Notice that the blue line now appears to even be modeling the noise in our data and not just the general shape. You can also see that the training error is quite a bit smaller than the test error. This is an overfit.</a:t>
            </a:r>
          </a:p>
          <a:p>
            <a:pPr marL="615950" lvl="1" indent="0">
              <a:buNone/>
            </a:pPr>
            <a:endParaRPr lang="en-US" dirty="0"/>
          </a:p>
          <a:p>
            <a:pPr marL="615950" lvl="1" indent="0">
              <a:buNone/>
            </a:pPr>
            <a:r>
              <a:rPr lang="en-US" dirty="0"/>
              <a:t>We can think of this in terms of goldilocks and the three bears, the first model capacity is not enough (too cold), the second model capacity is too much (too hot), and finally we have just right…</a:t>
            </a:r>
          </a:p>
        </p:txBody>
      </p:sp>
    </p:spTree>
    <p:extLst>
      <p:ext uri="{BB962C8B-B14F-4D97-AF65-F5344CB8AC3E}">
        <p14:creationId xmlns:p14="http://schemas.microsoft.com/office/powerpoint/2010/main" val="935477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we have modeled the data with a third degree polynomial we see that the line now has the correct shape and is no longer modeling the noise in our data. The training and test error are similar and “small”</a:t>
            </a:r>
          </a:p>
          <a:p>
            <a:pPr marL="615950" lvl="1" indent="0">
              <a:buNone/>
            </a:pPr>
            <a:endParaRPr lang="en-US" dirty="0"/>
          </a:p>
          <a:p>
            <a:pPr marL="615950" lvl="1" indent="0">
              <a:buNone/>
            </a:pPr>
            <a:r>
              <a:rPr lang="en-US" dirty="0"/>
              <a:t>OK, you guys read to talk about neural nets? </a:t>
            </a:r>
          </a:p>
        </p:txBody>
      </p:sp>
    </p:spTree>
    <p:extLst>
      <p:ext uri="{BB962C8B-B14F-4D97-AF65-F5344CB8AC3E}">
        <p14:creationId xmlns:p14="http://schemas.microsoft.com/office/powerpoint/2010/main" val="265868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artificial neuron we will soon see has very, very loose ties to the neurons in our brains. Many people think that the parallels between the two should no longer be made, because the artificial neurons are designed and implemented from an engineering perspective these days and don’t related to the biological neurons. I think that the parallels can be a useful tool to get started.</a:t>
            </a:r>
          </a:p>
          <a:p>
            <a:pPr marL="158750" indent="0">
              <a:buNone/>
            </a:pPr>
            <a:endParaRPr lang="en-US" dirty="0"/>
          </a:p>
          <a:p>
            <a:pPr marL="158750" indent="0">
              <a:buNone/>
            </a:pPr>
            <a:r>
              <a:rPr lang="en-US" dirty="0"/>
              <a:t>The basic computation of the human brain is the neuron.</a:t>
            </a:r>
          </a:p>
          <a:p>
            <a:pPr marL="158750" indent="0">
              <a:buNone/>
            </a:pPr>
            <a:r>
              <a:rPr lang="en-US" dirty="0"/>
              <a:t>There are 86 billion neurons in the human nervous system.</a:t>
            </a:r>
          </a:p>
          <a:p>
            <a:pPr marL="158750" indent="0">
              <a:buNone/>
            </a:pPr>
            <a:r>
              <a:rPr lang="en-US" dirty="0"/>
              <a:t>These neurons are connected by 10^14 – 10^15 synapses</a:t>
            </a:r>
          </a:p>
          <a:p>
            <a:pPr marL="158750" indent="0">
              <a:buNone/>
            </a:pPr>
            <a:r>
              <a:rPr lang="en-US" dirty="0"/>
              <a:t>Each neuron receives input at the dendrites and produces output along the axon</a:t>
            </a:r>
          </a:p>
          <a:p>
            <a:pPr marL="158750" indent="0">
              <a:buNone/>
            </a:pPr>
            <a:r>
              <a:rPr lang="en-US" dirty="0"/>
              <a:t>The input at the dendrites are combined at the cell body; if they exceed a threshold the axon will fire</a:t>
            </a:r>
          </a:p>
          <a:p>
            <a:pPr marL="158750" indent="0">
              <a:buNone/>
            </a:pPr>
            <a:endParaRPr lang="en-US" dirty="0"/>
          </a:p>
        </p:txBody>
      </p:sp>
    </p:spTree>
    <p:extLst>
      <p:ext uri="{BB962C8B-B14F-4D97-AF65-F5344CB8AC3E}">
        <p14:creationId xmlns:p14="http://schemas.microsoft.com/office/powerpoint/2010/main" val="106962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computational model we have the signal coming from the axon of another neuron (x) which interact multiplicatively with the dendrites of the other neuron, where the synaptic strength is defined by w</a:t>
            </a:r>
          </a:p>
          <a:p>
            <a:pPr marL="158750" indent="0">
              <a:buNone/>
            </a:pPr>
            <a:endParaRPr lang="en-US" dirty="0"/>
          </a:p>
          <a:p>
            <a:pPr marL="158750" indent="0">
              <a:buNone/>
            </a:pPr>
            <a:r>
              <a:rPr lang="en-US" dirty="0"/>
              <a:t>Remember for a moment our original model, x and w should be familiar. Just like they were the input and model parameters in the original they are the weights and inputs in this model.</a:t>
            </a:r>
          </a:p>
          <a:p>
            <a:pPr marL="158750" indent="0">
              <a:buNone/>
            </a:pPr>
            <a:endParaRPr lang="en-US" dirty="0"/>
          </a:p>
          <a:p>
            <a:pPr marL="158750" indent="0">
              <a:buNone/>
            </a:pPr>
            <a:r>
              <a:rPr lang="en-US" dirty="0"/>
              <a:t>Each of the dendrites carries its signal to the cell body where they get summed. </a:t>
            </a:r>
          </a:p>
          <a:p>
            <a:pPr marL="158750" indent="0">
              <a:buNone/>
            </a:pPr>
            <a:endParaRPr lang="en-US" dirty="0"/>
          </a:p>
          <a:p>
            <a:pPr marL="158750" indent="0">
              <a:buNone/>
            </a:pPr>
            <a:r>
              <a:rPr lang="en-US" dirty="0"/>
              <a:t>The summation is then fed to an activation function which simulates the firing.</a:t>
            </a:r>
          </a:p>
        </p:txBody>
      </p:sp>
    </p:spTree>
    <p:extLst>
      <p:ext uri="{BB962C8B-B14F-4D97-AF65-F5344CB8AC3E}">
        <p14:creationId xmlns:p14="http://schemas.microsoft.com/office/powerpoint/2010/main" val="3612980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combinations of these neurons within layers to build what are called neural networks. This is an example of a fully connected network. Each node/neuron of each layer is connected to every neuron/node in the next layer. There are different types of neural networks depending on the task you are trying to achieve. </a:t>
            </a:r>
          </a:p>
          <a:p>
            <a:pPr marL="158750" indent="0">
              <a:buNone/>
            </a:pPr>
            <a:endParaRPr lang="en-US" dirty="0"/>
          </a:p>
          <a:p>
            <a:pPr marL="158750" indent="0">
              <a:buNone/>
            </a:pPr>
            <a:r>
              <a:rPr lang="en-US" dirty="0"/>
              <a:t>What do you think the model capacity is for a neural network? Large but it does depend on the number of hidden layers.</a:t>
            </a:r>
          </a:p>
          <a:p>
            <a:pPr marL="158750" indent="0">
              <a:buNone/>
            </a:pPr>
            <a:endParaRPr lang="en-US" dirty="0"/>
          </a:p>
          <a:p>
            <a:pPr marL="158750" indent="0">
              <a:buNone/>
            </a:pPr>
            <a:r>
              <a:rPr lang="en-US" dirty="0"/>
              <a:t>Let revisit our task using a neural networks. This will give us the opportunity to discuss how these are trained.</a:t>
            </a:r>
          </a:p>
        </p:txBody>
      </p:sp>
    </p:spTree>
    <p:extLst>
      <p:ext uri="{BB962C8B-B14F-4D97-AF65-F5344CB8AC3E}">
        <p14:creationId xmlns:p14="http://schemas.microsoft.com/office/powerpoint/2010/main" val="130496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Our data and our loss function are the same. But our model and our training are different.</a:t>
            </a:r>
          </a:p>
          <a:p>
            <a:pPr marL="615950" lvl="1" indent="0">
              <a:buNone/>
            </a:pPr>
            <a:endParaRPr lang="en-US" dirty="0"/>
          </a:p>
          <a:p>
            <a:pPr marL="615950" lvl="1" indent="0">
              <a:buNone/>
            </a:pPr>
            <a:r>
              <a:rPr lang="en-US" dirty="0"/>
              <a:t>With neural networks there is not a closed form solution. Instead we will use an iterative process.</a:t>
            </a:r>
          </a:p>
        </p:txBody>
      </p:sp>
    </p:spTree>
    <p:extLst>
      <p:ext uri="{BB962C8B-B14F-4D97-AF65-F5344CB8AC3E}">
        <p14:creationId xmlns:p14="http://schemas.microsoft.com/office/powerpoint/2010/main" val="524778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Think of the function as a mountainous region. For polynomial regression we were able to do the closed form solution and essentially what it told us is that right here in the valley floor is the minimum.</a:t>
            </a:r>
          </a:p>
          <a:p>
            <a:pPr marL="158750" indent="0">
              <a:buNone/>
            </a:pPr>
            <a:endParaRPr lang="en-US" dirty="0"/>
          </a:p>
          <a:p>
            <a:pPr marL="158750" indent="0">
              <a:buNone/>
            </a:pPr>
            <a:r>
              <a:rPr lang="en-US" dirty="0"/>
              <a:t>For the neural network we won’t be able to get to the minimum in a single step. Instead we are going to take little steps and see if we get closer to the minimum. The good news is we can still use the derivative, this will tell use what direction we need to move </a:t>
            </a:r>
            <a:r>
              <a:rPr lang="en-US"/>
              <a:t>to minimize</a:t>
            </a:r>
            <a:endParaRPr lang="en-US" dirty="0"/>
          </a:p>
        </p:txBody>
      </p:sp>
    </p:spTree>
    <p:extLst>
      <p:ext uri="{BB962C8B-B14F-4D97-AF65-F5344CB8AC3E}">
        <p14:creationId xmlns:p14="http://schemas.microsoft.com/office/powerpoint/2010/main" val="45867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rPr>
              <a:t>: 0.018203694 Test Loss: 0.0330062 </a:t>
            </a:r>
          </a:p>
          <a:p>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lvl="1"/>
            <a:endParaRPr lang="en-US" dirty="0"/>
          </a:p>
        </p:txBody>
      </p:sp>
    </p:spTree>
    <p:extLst>
      <p:ext uri="{BB962C8B-B14F-4D97-AF65-F5344CB8AC3E}">
        <p14:creationId xmlns:p14="http://schemas.microsoft.com/office/powerpoint/2010/main" val="182411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term artificial intelligence was coined in 1956 by John McCarthy when he was organizing the </a:t>
            </a:r>
            <a:r>
              <a:rPr lang="en-US" sz="1100" b="1" i="0" u="none" strike="noStrike" cap="none" dirty="0">
                <a:solidFill>
                  <a:srgbClr val="000000"/>
                </a:solidFill>
                <a:effectLst/>
                <a:latin typeface="Arial"/>
                <a:ea typeface="Arial"/>
                <a:cs typeface="Arial"/>
                <a:sym typeface="Arial"/>
              </a:rPr>
              <a:t>Dartmouth Summer Research Project on Artificial Intelligence. </a:t>
            </a:r>
            <a:r>
              <a:rPr lang="en-US" sz="1100" b="0" i="0" u="none" strike="noStrike" cap="none" dirty="0">
                <a:solidFill>
                  <a:srgbClr val="000000"/>
                </a:solidFill>
                <a:effectLst/>
                <a:latin typeface="Arial"/>
                <a:ea typeface="Arial"/>
                <a:cs typeface="Arial"/>
                <a:sym typeface="Arial"/>
              </a:rPr>
              <a:t>The goal of the Summer Research Project was to clarify and develop ideas around thinking machines. He selected the term artificial intelligence for it’s neutrality. He did not want to focus on or over emphasize any of the specific fields used to describe the field at the time; including cybernetics, automata theory, and complex information processing.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those of you not familiar John McCarthy, you can think him for Garbage Collection and Time Sharing. Time sharing may be more familiar to you under the aliases servers and cloud computing.</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&lt;Read Definition&gt;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many of you surmised from the name, the field of Artificial Intelligence is our attempt to build human intelligence. If successful, it is likely that AI will exceed human intelligence; be super-intelligent. In fact, we already have seen machines that exceed human capabilities. One example is DeepMind’s AlphaGo which is “arguably the world strongest go player of all time”.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AlphaGo fits this definition of AI, however it does not fit the definition of “strong” which “is the intelligence of a machine that has the capacity to understand or learn any intellectual task that a human being can”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err="1">
                <a:solidFill>
                  <a:srgbClr val="000000"/>
                </a:solidFill>
                <a:effectLst/>
                <a:latin typeface="Arial"/>
                <a:ea typeface="Arial"/>
                <a:cs typeface="Arial"/>
                <a:sym typeface="Arial"/>
              </a:rPr>
              <a:t>AlphGo</a:t>
            </a:r>
            <a:r>
              <a:rPr lang="en-US" sz="1100" b="0" i="0" u="none" strike="noStrike" cap="none" dirty="0">
                <a:solidFill>
                  <a:srgbClr val="000000"/>
                </a:solidFill>
                <a:effectLst/>
                <a:latin typeface="Arial"/>
                <a:ea typeface="Arial"/>
                <a:cs typeface="Arial"/>
                <a:sym typeface="Arial"/>
              </a:rPr>
              <a:t> can play the game Go very well, but it will fail at tasks which are quite simple for humans like face recognition or reading handwritten letters, although there are other machines using different algorithms and trained using different data that can achieve these tasks with better than human performance.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Lately, people have been using the term Artificial General Intelligence to describe a machine that can be a general learner/intellect like humans.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If we are going to build intelligent machines we might expect that they would be able to learn. After all that is how humans become more intelligent. One of the major fields of AI is, Machine Learning, and we will define that next.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Tonight our discussion will focus on how machines learn or gain their own knowledge. Another technique for solving the problem of artificial intelligence is the knowledge based approach. Where the machine is given a large pre-programmed knowledge base in a formal language that it can then reason with using logical inference rules. This form of AI has been less successful than the machine learning approach. This is partly due to the difficulty of formalizing human knowledge. Much of what we know does not fit clear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lets say I am building a machine that identifies images of different animals, so a computer vision task. With the knowledge based approach I would attempt to provide the machine with all the information necessary to differentiate different animals. In this hypothetical situation, I am currently working on the knowledge of birds. One of the features I might consider is flying; the rule might be ”Birds Fly”. However, penguins are birds that don’t fly. And some insects and bats fly and are not birds. You can see how explicitly programming my knowledge of the Animal Kingdom could be difficult.</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041694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Neural Nets are inspired by how the brain is structured vs how the brain works.</a:t>
            </a:r>
          </a:p>
        </p:txBody>
      </p:sp>
    </p:spTree>
    <p:extLst>
      <p:ext uri="{BB962C8B-B14F-4D97-AF65-F5344CB8AC3E}">
        <p14:creationId xmlns:p14="http://schemas.microsoft.com/office/powerpoint/2010/main" val="2608070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45bcb2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45bcb2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Shortly, we will define all the shown in the graphic. However, I think it is valuable for you to have this image in your mind as we move in tonight discussion. Many of the topics we discuss tonight are types of AI. The fields of Artificial Intelligence and Machine Learning are large, we will not have time to discuss all the topics. What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574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45bcb28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45bcb28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Instead of having to preprogram all of a machines knowledge, we would like to build machines that learn or obtain their own knowledge instead of requiring a human to program the knowledge explicitly.  </a:t>
            </a:r>
            <a:r>
              <a:rPr lang="en-US" dirty="0"/>
              <a:t>This is the study of Machine Learning; we are going to ”show” the computer lots of examples or data, and have it learn what to do when faced with similar data in the future.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seems a little abstract now, but we will go through an example of just how this might be achieved. Let us first define the three types of machine learning popular today.</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5bcb28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5bcb28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the standard development pipeline, similar to the knowledge based approach for machine learning, the developer programs the algorithm or rules to result in the correct output given the input. In machine learning we are going to provide the machine with the input and the output and the machine will generate the algorithm or rule necessary to generate that output given the input. When the machine is given both the input and the output this is called supervised learning.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Examples: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Classification: In classification the algorithm is given the input data, in this case images, and the correct label or classification and is expected to learn how to correctly label the images.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Regression: In regression the machine is given the input data, in this case the input values called x and the output y, the machine is expected to learn the function f(x) that maps x to y. In regression the output is not a single label like in classification but instead a real valued output (it can be scalar or vector).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Next, we have unsupervised learning, in the scenario the data the machine is given does not include the correct answer. In this case the computer might only be given the images and expected to learn a useful pattern from the images. An example of this is clustering where the ML algorithm is expected to group similar items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we now have several instance of lions and tigers and sloths. The clustering algorithm could group lions together here, tigers together here, and sloths together here. The algorithm won’t know that they are lions, tigers, and sloths, it won’t label the images like the supervised algorithm, but it will recognize similar ”things” and group them together.</a:t>
            </a:r>
          </a:p>
        </p:txBody>
      </p:sp>
    </p:spTree>
    <p:extLst>
      <p:ext uri="{BB962C8B-B14F-4D97-AF65-F5344CB8AC3E}">
        <p14:creationId xmlns:p14="http://schemas.microsoft.com/office/powerpoint/2010/main" val="54658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Finally we have reinforcement learning in which the machine agent is allowed to explore and interact with its environment. The agent will make choices based on its environment, if the agent makes a good choice it will be rewarded and if it makes a poor choice it will be be punished (loose some of its reward). You can think of it as a counter, do something good plus points, do something bad minus points and the goal of the agent is so maximize that counter.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how Alpha GO learned to play 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Tonight we are going to focus on a supervised learning task to understand explore the field of machine learning. Recall from two slides ago that in a supervised learning task the algorithm is given the input data and the correct answer and must learn how to get from the input data to the correct answer. How is this accomplished?</a:t>
            </a:r>
          </a:p>
        </p:txBody>
      </p:sp>
    </p:spTree>
    <p:extLst>
      <p:ext uri="{BB962C8B-B14F-4D97-AF65-F5344CB8AC3E}">
        <p14:creationId xmlns:p14="http://schemas.microsoft.com/office/powerpoint/2010/main" val="173460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All supervised machine learning tasks will require four things. The data as we’ve already discussed. A model, which is a loos framework for how the task will be completed. I want to emphasize the loose here, this is not an explicit instruction set like you would see in a standard programming. We are going to provide the model and then require the algorithm to learn the model parameters so that the model will successfully map from the inputs to the outputs. To determine how well our algorithm is doing we will use a loss function which provides a measure between the values predicted by the model and the true values. Finally, we need a way to train our model. The training is how our algorithm will actually learn the correct parameters for our model.</a:t>
            </a:r>
          </a:p>
          <a:p>
            <a:pPr marL="615950" lvl="1" indent="0">
              <a:buNone/>
            </a:pPr>
            <a:endParaRPr lang="en-US" dirty="0"/>
          </a:p>
          <a:p>
            <a:pPr marL="615950" lvl="1" indent="0">
              <a:buNone/>
            </a:pPr>
            <a:r>
              <a:rPr lang="en-US" dirty="0"/>
              <a:t>Lets set up our task.</a:t>
            </a:r>
          </a:p>
        </p:txBody>
      </p:sp>
    </p:spTree>
    <p:extLst>
      <p:ext uri="{BB962C8B-B14F-4D97-AF65-F5344CB8AC3E}">
        <p14:creationId xmlns:p14="http://schemas.microsoft.com/office/powerpoint/2010/main" val="285601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Actually first, let me tell you about where you can find these slides and code. I created a </a:t>
            </a:r>
            <a:r>
              <a:rPr lang="en-US" dirty="0" err="1"/>
              <a:t>github</a:t>
            </a:r>
            <a:r>
              <a:rPr lang="en-US" dirty="0"/>
              <a:t> repository that you can clone. The README has instructions for how to download and get the code started. All the code is in </a:t>
            </a:r>
            <a:r>
              <a:rPr lang="en-US" dirty="0" err="1"/>
              <a:t>Jupyter</a:t>
            </a:r>
            <a:r>
              <a:rPr lang="en-US" dirty="0"/>
              <a:t> notebook and written in Python, if you are interested in Machine Learning or Data Science, Phyton is a great language to learn (show notebooks here). Kaggle has an introduction to Python for programmers and Python has an entire page of resources for beginners. You can find links to these resources at the end of these slides. </a:t>
            </a:r>
          </a:p>
          <a:p>
            <a:pPr marL="158750" indent="0">
              <a:buNone/>
            </a:pPr>
            <a:endParaRPr lang="en-US" dirty="0"/>
          </a:p>
          <a:p>
            <a:pPr marL="158750" indent="0">
              <a:buNone/>
            </a:pPr>
            <a:r>
              <a:rPr lang="en-US" dirty="0"/>
              <a:t>Also, a quick note about Kaggle – If this topic interests you a highly recommend checking out Kaggle; Kaggle has lots of information about machine learning and data science and is a great place to test your skills with the Kaggle challenges. </a:t>
            </a:r>
          </a:p>
          <a:p>
            <a:pPr marL="158750" indent="0">
              <a:buNone/>
            </a:pPr>
            <a:endParaRPr lang="en-US" dirty="0"/>
          </a:p>
          <a:p>
            <a:pPr marL="158750" indent="0">
              <a:buNone/>
            </a:pPr>
            <a:r>
              <a:rPr lang="en-US" dirty="0"/>
              <a:t>Our task tonight is we are given values of x and t = f(x). The t values are generated using this equation. F(x) is a third degree polynomial. Our task is to recover the mapping from x to t; so f(x) using the data. Normally, you won’t be given the equation that generates the data only the data, however it will be useful to have for illustrative purposes.</a:t>
            </a:r>
          </a:p>
          <a:p>
            <a:pPr marL="158750" indent="0">
              <a:buNone/>
            </a:pPr>
            <a:endParaRPr lang="en-US" dirty="0"/>
          </a:p>
          <a:p>
            <a:pPr marL="158750" indent="0">
              <a:buNone/>
            </a:pPr>
            <a:r>
              <a:rPr lang="en-US" dirty="0"/>
              <a:t>I added noise to our data, to make it more realistic, so the final data looks like this. You can see that it has a roughly similar shape, but is spikey now. </a:t>
            </a:r>
          </a:p>
          <a:p>
            <a:pPr marL="158750" indent="0">
              <a:buNone/>
            </a:pPr>
            <a:endParaRPr lang="en-US" dirty="0"/>
          </a:p>
          <a:p>
            <a:pPr marL="615950" lvl="1" indent="0">
              <a:buFontTx/>
              <a:buNone/>
            </a:pPr>
            <a:endParaRPr lang="en-US" dirty="0"/>
          </a:p>
          <a:p>
            <a:pPr marL="615950" lvl="1" indent="0">
              <a:buFontTx/>
              <a:buNone/>
            </a:pPr>
            <a:endParaRPr lang="en-US" dirty="0"/>
          </a:p>
          <a:p>
            <a:pPr marL="615950" lvl="1" indent="0">
              <a:buFontTx/>
              <a:buNone/>
            </a:pPr>
            <a:endParaRPr lang="en-US" dirty="0"/>
          </a:p>
          <a:p>
            <a:pPr lvl="1"/>
            <a:endParaRPr lang="en-US" dirty="0"/>
          </a:p>
        </p:txBody>
      </p:sp>
    </p:spTree>
    <p:extLst>
      <p:ext uri="{BB962C8B-B14F-4D97-AF65-F5344CB8AC3E}">
        <p14:creationId xmlns:p14="http://schemas.microsoft.com/office/powerpoint/2010/main" val="2007040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t>Here are the components of our task. We have the data which is just the set of x and t values. For our model we have multiple options, we can fit our data using a linear model, a quadratic model, or more generally any degree d polynomial. The degree of our polynomial is what is called a </a:t>
            </a:r>
            <a:r>
              <a:rPr lang="en-US" dirty="0" err="1"/>
              <a:t>hyperparamter</a:t>
            </a:r>
            <a:r>
              <a:rPr lang="en-US" dirty="0"/>
              <a:t>, it is a model parameters that is set before training begins. The w’s in our model are called the weights. These are the model parameters that the algorithm is expected to learn. We define the square error loss, if the value f(x) predicted by our model is quite different from the target this will be large and this will be small if they are close. We want out predictions to be close to the true value so we will try and minimize this loss function in training. Finally we have training. Polynomial regression is nice because it can actually be solved in closed form and trained in a single step. When we look at neural networks later on we will see a case of where training takes place iteratively. </a:t>
            </a:r>
          </a:p>
          <a:p>
            <a:pPr marL="615950" lvl="1" indent="0">
              <a:buNone/>
            </a:pPr>
            <a:endParaRPr lang="en-US" dirty="0"/>
          </a:p>
          <a:p>
            <a:pPr marL="615950" lvl="1" indent="0">
              <a:buFont typeface="Arial" panose="020B0604020202020204" pitchFamily="34" charset="0"/>
              <a:buNone/>
            </a:pPr>
            <a:r>
              <a:rPr lang="en-US" dirty="0"/>
              <a:t>How does this training work? We need to find the values of w in f(x) that minimize the loss function. We can do this by taking the partial derivative of the loss function with respect to w, setting it equal to zero and solving for w. This training algorithm can be a little tricky if calculus isn’t something you’ve done recently. Without going through the calculations lets get a sense of how this works. Know that the minimum of a function has the nice property that the derivative of the function at the minimum is 0. So if we solve for w when the derivative of the loss function is set to 0 we are solving for the values of w that minimize the loss function. </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If you didn’t follow this completely do not worry, you can still make sense of the rest of tonight's discussion. What is important is recognizing that given the data and any of these models determine the values of w that will result in the best predictor f(x).</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Not illustrated here, but valuable to know is that this can be solved efficiently using linear algebra.</a:t>
            </a:r>
          </a:p>
          <a:p>
            <a:pPr marL="615950" lvl="1" indent="0">
              <a:buFont typeface="Arial" panose="020B0604020202020204" pitchFamily="34" charset="0"/>
              <a:buNone/>
            </a:pPr>
            <a:endParaRPr lang="en-US" dirty="0"/>
          </a:p>
          <a:p>
            <a:pPr marL="615950" lvl="1" indent="0">
              <a:buFont typeface="Arial" panose="020B0604020202020204" pitchFamily="34" charset="0"/>
              <a:buNone/>
            </a:pPr>
            <a:r>
              <a:rPr lang="en-US" dirty="0"/>
              <a:t>If you would like to read more and step by step guide through the training calculations you can follow this link, the link goes through linear regression which is just a specific case of polynomial regression where the degree is one.</a:t>
            </a:r>
          </a:p>
        </p:txBody>
      </p:sp>
    </p:spTree>
    <p:extLst>
      <p:ext uri="{BB962C8B-B14F-4D97-AF65-F5344CB8AC3E}">
        <p14:creationId xmlns:p14="http://schemas.microsoft.com/office/powerpoint/2010/main" val="154873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shorturl.at/ltvPZ"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com/Architects-Intelligence-truth-people-building-ebook/dp/B07H8L8T2J" TargetMode="External"/><Relationship Id="rId3" Type="http://schemas.openxmlformats.org/officeDocument/2006/relationships/hyperlink" Target="https://www.kaggle.com/" TargetMode="External"/><Relationship Id="rId7" Type="http://schemas.openxmlformats.org/officeDocument/2006/relationships/hyperlink" Target="http://www.deeplearningbook.org/" TargetMode="External"/><Relationship Id="rId12" Type="http://schemas.openxmlformats.org/officeDocument/2006/relationships/hyperlink" Target="https://matplotlib.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s231n.github.io/" TargetMode="External"/><Relationship Id="rId11" Type="http://schemas.openxmlformats.org/officeDocument/2006/relationships/hyperlink" Target="https://numpy.org/" TargetMode="External"/><Relationship Id="rId5" Type="http://schemas.openxmlformats.org/officeDocument/2006/relationships/hyperlink" Target="https://www.cs.toronto.edu/~rgrosse/courses/csc321_2018/readings/L02%20Linear%20Regression.pdf" TargetMode="External"/><Relationship Id="rId10" Type="http://schemas.openxmlformats.org/officeDocument/2006/relationships/hyperlink" Target="https://pytorch.org/" TargetMode="External"/><Relationship Id="rId4" Type="http://schemas.openxmlformats.org/officeDocument/2006/relationships/hyperlink" Target="https://wiki.python.org/moin/BeginnersGuide" TargetMode="External"/><Relationship Id="rId9" Type="http://schemas.openxmlformats.org/officeDocument/2006/relationships/hyperlink" Target="https://github.com/kylinmb/IntroductionTo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github.com/kylinmb/IntroductionToMachineLearn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www.cs.toronto.edu/~rgrosse/courses/csc321_2018/readings/L02%20Linear%20Regression.pdf" TargetMode="External"/><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6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 to Machine Learning</a:t>
            </a:r>
            <a:endParaRPr dirty="0"/>
          </a:p>
        </p:txBody>
      </p:sp>
      <p:sp>
        <p:nvSpPr>
          <p:cNvPr id="55" name="Google Shape;55;p13"/>
          <p:cNvSpPr txBox="1">
            <a:spLocks noGrp="1"/>
          </p:cNvSpPr>
          <p:nvPr>
            <p:ph type="subTitle" idx="1"/>
          </p:nvPr>
        </p:nvSpPr>
        <p:spPr>
          <a:xfrm>
            <a:off x="311700" y="224036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Kyli</a:t>
            </a:r>
            <a:r>
              <a:rPr lang="en" dirty="0"/>
              <a:t> </a:t>
            </a:r>
            <a:r>
              <a:rPr lang="en" dirty="0" err="1"/>
              <a:t>McKay-Bishop</a:t>
            </a:r>
            <a:endParaRPr dirty="0"/>
          </a:p>
        </p:txBody>
      </p:sp>
      <p:pic>
        <p:nvPicPr>
          <p:cNvPr id="2" name="Picture 1">
            <a:extLst>
              <a:ext uri="{FF2B5EF4-FFF2-40B4-BE49-F238E27FC236}">
                <a16:creationId xmlns:a16="http://schemas.microsoft.com/office/drawing/2014/main" id="{A8501B9C-5EE4-4E4D-B7E5-C171C3911254}"/>
              </a:ext>
            </a:extLst>
          </p:cNvPr>
          <p:cNvPicPr>
            <a:picLocks noChangeAspect="1"/>
          </p:cNvPicPr>
          <p:nvPr/>
        </p:nvPicPr>
        <p:blipFill>
          <a:blip r:embed="rId3"/>
          <a:stretch>
            <a:fillRect/>
          </a:stretch>
        </p:blipFill>
        <p:spPr>
          <a:xfrm>
            <a:off x="5227391" y="4085080"/>
            <a:ext cx="1597795" cy="823669"/>
          </a:xfrm>
          <a:prstGeom prst="rect">
            <a:avLst/>
          </a:prstGeom>
        </p:spPr>
      </p:pic>
      <p:pic>
        <p:nvPicPr>
          <p:cNvPr id="3" name="Picture 2">
            <a:extLst>
              <a:ext uri="{FF2B5EF4-FFF2-40B4-BE49-F238E27FC236}">
                <a16:creationId xmlns:a16="http://schemas.microsoft.com/office/drawing/2014/main" id="{BE7004A3-B2AD-D341-B578-7F70BF107834}"/>
              </a:ext>
            </a:extLst>
          </p:cNvPr>
          <p:cNvPicPr>
            <a:picLocks noChangeAspect="1"/>
          </p:cNvPicPr>
          <p:nvPr/>
        </p:nvPicPr>
        <p:blipFill>
          <a:blip r:embed="rId4"/>
          <a:stretch>
            <a:fillRect/>
          </a:stretch>
        </p:blipFill>
        <p:spPr>
          <a:xfrm>
            <a:off x="2205060" y="4103726"/>
            <a:ext cx="2769802" cy="697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B0E194D-22C2-5B43-8A6A-466A7925EEC7}"/>
                  </a:ext>
                </a:extLst>
              </p:cNvPr>
              <p:cNvSpPr txBox="1"/>
              <p:nvPr/>
            </p:nvSpPr>
            <p:spPr>
              <a:xfrm>
                <a:off x="747469" y="1755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oMath>
                  </m:oMathPara>
                </a14:m>
                <a:endParaRPr lang="en-US" sz="1800" dirty="0"/>
              </a:p>
            </p:txBody>
          </p:sp>
        </mc:Choice>
        <mc:Fallback>
          <p:sp>
            <p:nvSpPr>
              <p:cNvPr id="12" name="TextBox 11">
                <a:extLst>
                  <a:ext uri="{FF2B5EF4-FFF2-40B4-BE49-F238E27FC236}">
                    <a16:creationId xmlns:a16="http://schemas.microsoft.com/office/drawing/2014/main" id="{CB0E194D-22C2-5B43-8A6A-466A7925EEC7}"/>
                  </a:ext>
                </a:extLst>
              </p:cNvPr>
              <p:cNvSpPr txBox="1">
                <a:spLocks noRot="1" noChangeAspect="1" noMove="1" noResize="1" noEditPoints="1" noAdjustHandles="1" noChangeArrowheads="1" noChangeShapeType="1" noTextEdit="1"/>
              </p:cNvSpPr>
              <p:nvPr/>
            </p:nvSpPr>
            <p:spPr>
              <a:xfrm>
                <a:off x="747469" y="1755105"/>
                <a:ext cx="3388763" cy="276999"/>
              </a:xfrm>
              <a:prstGeom prst="rect">
                <a:avLst/>
              </a:prstGeom>
              <a:blipFill>
                <a:blip r:embed="rId3"/>
                <a:stretch>
                  <a:fillRect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7694466-B1EB-3045-8D5B-0984475DAF82}"/>
                  </a:ext>
                </a:extLst>
              </p:cNvPr>
              <p:cNvSpPr txBox="1"/>
              <p:nvPr/>
            </p:nvSpPr>
            <p:spPr>
              <a:xfrm>
                <a:off x="747470" y="2347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smtClean="0">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oMath>
                  </m:oMathPara>
                </a14:m>
                <a:endParaRPr lang="en-US" sz="1800" dirty="0"/>
              </a:p>
            </p:txBody>
          </p:sp>
        </mc:Choice>
        <mc:Fallback>
          <p:sp>
            <p:nvSpPr>
              <p:cNvPr id="13" name="TextBox 12">
                <a:extLst>
                  <a:ext uri="{FF2B5EF4-FFF2-40B4-BE49-F238E27FC236}">
                    <a16:creationId xmlns:a16="http://schemas.microsoft.com/office/drawing/2014/main" id="{C7694466-B1EB-3045-8D5B-0984475DAF82}"/>
                  </a:ext>
                </a:extLst>
              </p:cNvPr>
              <p:cNvSpPr txBox="1">
                <a:spLocks noRot="1" noChangeAspect="1" noMove="1" noResize="1" noEditPoints="1" noAdjustHandles="1" noChangeArrowheads="1" noChangeShapeType="1" noTextEdit="1"/>
              </p:cNvSpPr>
              <p:nvPr/>
            </p:nvSpPr>
            <p:spPr>
              <a:xfrm>
                <a:off x="747470" y="2347105"/>
                <a:ext cx="3388763" cy="276999"/>
              </a:xfrm>
              <a:prstGeom prst="rect">
                <a:avLst/>
              </a:prstGeom>
              <a:blipFill>
                <a:blip r:embed="rId4"/>
                <a:stretch>
                  <a:fillRect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2808CF7-B516-274D-8022-AEC473E47A8B}"/>
                  </a:ext>
                </a:extLst>
              </p:cNvPr>
              <p:cNvSpPr txBox="1"/>
              <p:nvPr/>
            </p:nvSpPr>
            <p:spPr>
              <a:xfrm>
                <a:off x="747471" y="2939105"/>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3</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oMath>
                  </m:oMathPara>
                </a14:m>
                <a:endParaRPr lang="en-US" sz="1800" dirty="0"/>
              </a:p>
            </p:txBody>
          </p:sp>
        </mc:Choice>
        <mc:Fallback>
          <p:sp>
            <p:nvSpPr>
              <p:cNvPr id="16" name="TextBox 15">
                <a:extLst>
                  <a:ext uri="{FF2B5EF4-FFF2-40B4-BE49-F238E27FC236}">
                    <a16:creationId xmlns:a16="http://schemas.microsoft.com/office/drawing/2014/main" id="{12808CF7-B516-274D-8022-AEC473E47A8B}"/>
                  </a:ext>
                </a:extLst>
              </p:cNvPr>
              <p:cNvSpPr txBox="1">
                <a:spLocks noRot="1" noChangeAspect="1" noMove="1" noResize="1" noEditPoints="1" noAdjustHandles="1" noChangeArrowheads="1" noChangeShapeType="1" noTextEdit="1"/>
              </p:cNvSpPr>
              <p:nvPr/>
            </p:nvSpPr>
            <p:spPr>
              <a:xfrm>
                <a:off x="747471" y="2939105"/>
                <a:ext cx="3388763" cy="276999"/>
              </a:xfrm>
              <a:prstGeom prst="rect">
                <a:avLst/>
              </a:prstGeom>
              <a:blipFill>
                <a:blip r:embed="rId5"/>
                <a:stretch>
                  <a:fillRect l="-1119"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5D3A88B-F7D7-6E4D-8ACE-207C7667DD69}"/>
                  </a:ext>
                </a:extLst>
              </p:cNvPr>
              <p:cNvSpPr txBox="1"/>
              <p:nvPr/>
            </p:nvSpPr>
            <p:spPr>
              <a:xfrm>
                <a:off x="311700" y="3521582"/>
                <a:ext cx="4260300" cy="80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𝑖</m:t>
                              </m:r>
                            </m:sup>
                          </m:sSup>
                        </m:e>
                      </m:nary>
                    </m:oMath>
                  </m:oMathPara>
                </a14:m>
                <a:endParaRPr lang="en-US" sz="1800" dirty="0"/>
              </a:p>
            </p:txBody>
          </p:sp>
        </mc:Choice>
        <mc:Fallback>
          <p:sp>
            <p:nvSpPr>
              <p:cNvPr id="17" name="TextBox 16">
                <a:extLst>
                  <a:ext uri="{FF2B5EF4-FFF2-40B4-BE49-F238E27FC236}">
                    <a16:creationId xmlns:a16="http://schemas.microsoft.com/office/drawing/2014/main" id="{E5D3A88B-F7D7-6E4D-8ACE-207C7667DD69}"/>
                  </a:ext>
                </a:extLst>
              </p:cNvPr>
              <p:cNvSpPr txBox="1">
                <a:spLocks noRot="1" noChangeAspect="1" noMove="1" noResize="1" noEditPoints="1" noAdjustHandles="1" noChangeArrowheads="1" noChangeShapeType="1" noTextEdit="1"/>
              </p:cNvSpPr>
              <p:nvPr/>
            </p:nvSpPr>
            <p:spPr>
              <a:xfrm>
                <a:off x="311700" y="3521582"/>
                <a:ext cx="4260300" cy="808042"/>
              </a:xfrm>
              <a:prstGeom prst="rect">
                <a:avLst/>
              </a:prstGeom>
              <a:blipFill>
                <a:blip r:embed="rId6"/>
                <a:stretch>
                  <a:fillRect t="-106154" b="-161538"/>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C8BD6744-6F36-A146-BCAA-C5A0D18B4F53}"/>
              </a:ext>
            </a:extLst>
          </p:cNvPr>
          <p:cNvSpPr/>
          <p:nvPr/>
        </p:nvSpPr>
        <p:spPr>
          <a:xfrm>
            <a:off x="966931" y="1416465"/>
            <a:ext cx="2949846" cy="400110"/>
          </a:xfrm>
          <a:prstGeom prst="rect">
            <a:avLst/>
          </a:prstGeom>
        </p:spPr>
        <p:txBody>
          <a:bodyPr wrap="none">
            <a:spAutoFit/>
          </a:bodyPr>
          <a:lstStyle/>
          <a:p>
            <a:pPr algn="ctr"/>
            <a:r>
              <a:rPr lang="en-US" sz="2000" dirty="0">
                <a:ea typeface="Cambria Math" panose="02040503050406030204" pitchFamily="18" charset="0"/>
              </a:rPr>
              <a:t>Model (multiple choices)</a:t>
            </a:r>
          </a:p>
        </p:txBody>
      </p:sp>
      <p:pic>
        <p:nvPicPr>
          <p:cNvPr id="3" name="Picture 2">
            <a:extLst>
              <a:ext uri="{FF2B5EF4-FFF2-40B4-BE49-F238E27FC236}">
                <a16:creationId xmlns:a16="http://schemas.microsoft.com/office/drawing/2014/main" id="{0F6782AF-1E0F-C545-AA40-649EAD3C62B8}"/>
              </a:ext>
            </a:extLst>
          </p:cNvPr>
          <p:cNvPicPr>
            <a:picLocks noChangeAspect="1"/>
          </p:cNvPicPr>
          <p:nvPr/>
        </p:nvPicPr>
        <p:blipFill>
          <a:blip r:embed="rId7"/>
          <a:stretch>
            <a:fillRect/>
          </a:stretch>
        </p:blipFill>
        <p:spPr>
          <a:xfrm>
            <a:off x="534468" y="965973"/>
            <a:ext cx="8075063" cy="4037532"/>
          </a:xfrm>
          <a:prstGeom prst="rect">
            <a:avLst/>
          </a:prstGeom>
        </p:spPr>
      </p:pic>
    </p:spTree>
    <p:extLst>
      <p:ext uri="{BB962C8B-B14F-4D97-AF65-F5344CB8AC3E}">
        <p14:creationId xmlns:p14="http://schemas.microsoft.com/office/powerpoint/2010/main" val="70262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4" name="Picture 3">
            <a:extLst>
              <a:ext uri="{FF2B5EF4-FFF2-40B4-BE49-F238E27FC236}">
                <a16:creationId xmlns:a16="http://schemas.microsoft.com/office/drawing/2014/main" id="{4BDEE616-878F-8B4B-8E53-555F0A03FA98}"/>
              </a:ext>
            </a:extLst>
          </p:cNvPr>
          <p:cNvPicPr>
            <a:picLocks noChangeAspect="1"/>
          </p:cNvPicPr>
          <p:nvPr/>
        </p:nvPicPr>
        <p:blipFill>
          <a:blip r:embed="rId3"/>
          <a:stretch>
            <a:fillRect/>
          </a:stretch>
        </p:blipFill>
        <p:spPr>
          <a:xfrm>
            <a:off x="-350045" y="1017725"/>
            <a:ext cx="7986713" cy="3993357"/>
          </a:xfrm>
          <a:prstGeom prst="rect">
            <a:avLst/>
          </a:prstGeom>
        </p:spPr>
      </p:pic>
      <p:sp>
        <p:nvSpPr>
          <p:cNvPr id="5" name="TextBox 4">
            <a:extLst>
              <a:ext uri="{FF2B5EF4-FFF2-40B4-BE49-F238E27FC236}">
                <a16:creationId xmlns:a16="http://schemas.microsoft.com/office/drawing/2014/main" id="{ECDB9AD9-7545-F944-97B4-6D2D88A857EE}"/>
              </a:ext>
            </a:extLst>
          </p:cNvPr>
          <p:cNvSpPr txBox="1"/>
          <p:nvPr/>
        </p:nvSpPr>
        <p:spPr>
          <a:xfrm>
            <a:off x="7065169" y="2048530"/>
            <a:ext cx="1938581" cy="523220"/>
          </a:xfrm>
          <a:prstGeom prst="rect">
            <a:avLst/>
          </a:prstGeom>
          <a:noFill/>
        </p:spPr>
        <p:txBody>
          <a:bodyPr wrap="square" rtlCol="0">
            <a:spAutoFit/>
          </a:bodyPr>
          <a:lstStyle/>
          <a:p>
            <a:r>
              <a:rPr lang="en-US" dirty="0"/>
              <a:t>Training Error: 0.078</a:t>
            </a:r>
          </a:p>
          <a:p>
            <a:r>
              <a:rPr lang="en-US" dirty="0"/>
              <a:t>Test Error: 0.058</a:t>
            </a:r>
          </a:p>
        </p:txBody>
      </p:sp>
    </p:spTree>
    <p:extLst>
      <p:ext uri="{BB962C8B-B14F-4D97-AF65-F5344CB8AC3E}">
        <p14:creationId xmlns:p14="http://schemas.microsoft.com/office/powerpoint/2010/main" val="300751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3" name="Picture 2">
            <a:extLst>
              <a:ext uri="{FF2B5EF4-FFF2-40B4-BE49-F238E27FC236}">
                <a16:creationId xmlns:a16="http://schemas.microsoft.com/office/drawing/2014/main" id="{3426406B-8B90-EC4F-A3E9-5375520FEE7F}"/>
              </a:ext>
            </a:extLst>
          </p:cNvPr>
          <p:cNvPicPr>
            <a:picLocks noChangeAspect="1"/>
          </p:cNvPicPr>
          <p:nvPr/>
        </p:nvPicPr>
        <p:blipFill>
          <a:blip r:embed="rId3"/>
          <a:stretch>
            <a:fillRect/>
          </a:stretch>
        </p:blipFill>
        <p:spPr>
          <a:xfrm>
            <a:off x="-287063" y="1017725"/>
            <a:ext cx="8060775" cy="4030388"/>
          </a:xfrm>
          <a:prstGeom prst="rect">
            <a:avLst/>
          </a:prstGeom>
        </p:spPr>
      </p:pic>
      <p:sp>
        <p:nvSpPr>
          <p:cNvPr id="6" name="TextBox 5">
            <a:extLst>
              <a:ext uri="{FF2B5EF4-FFF2-40B4-BE49-F238E27FC236}">
                <a16:creationId xmlns:a16="http://schemas.microsoft.com/office/drawing/2014/main" id="{6F5173A3-3B3F-5E40-B88A-6696CE2A8910}"/>
              </a:ext>
            </a:extLst>
          </p:cNvPr>
          <p:cNvSpPr txBox="1"/>
          <p:nvPr/>
        </p:nvSpPr>
        <p:spPr>
          <a:xfrm>
            <a:off x="7065169" y="2048530"/>
            <a:ext cx="1938581" cy="523220"/>
          </a:xfrm>
          <a:prstGeom prst="rect">
            <a:avLst/>
          </a:prstGeom>
          <a:noFill/>
        </p:spPr>
        <p:txBody>
          <a:bodyPr wrap="square" rtlCol="0">
            <a:spAutoFit/>
          </a:bodyPr>
          <a:lstStyle/>
          <a:p>
            <a:r>
              <a:rPr lang="en-US" dirty="0"/>
              <a:t>Training Error: 0.036</a:t>
            </a:r>
          </a:p>
          <a:p>
            <a:r>
              <a:rPr lang="en-US" dirty="0"/>
              <a:t>Test Error: 0.106</a:t>
            </a:r>
          </a:p>
        </p:txBody>
      </p:sp>
    </p:spTree>
    <p:extLst>
      <p:ext uri="{BB962C8B-B14F-4D97-AF65-F5344CB8AC3E}">
        <p14:creationId xmlns:p14="http://schemas.microsoft.com/office/powerpoint/2010/main" val="214462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4" name="Picture 3">
            <a:extLst>
              <a:ext uri="{FF2B5EF4-FFF2-40B4-BE49-F238E27FC236}">
                <a16:creationId xmlns:a16="http://schemas.microsoft.com/office/drawing/2014/main" id="{22C0CAEF-5140-0F4E-880D-6ABA69E41567}"/>
              </a:ext>
            </a:extLst>
          </p:cNvPr>
          <p:cNvPicPr>
            <a:picLocks noChangeAspect="1"/>
          </p:cNvPicPr>
          <p:nvPr/>
        </p:nvPicPr>
        <p:blipFill>
          <a:blip r:embed="rId3"/>
          <a:stretch>
            <a:fillRect/>
          </a:stretch>
        </p:blipFill>
        <p:spPr>
          <a:xfrm>
            <a:off x="-571500" y="1017725"/>
            <a:ext cx="8229601" cy="4114801"/>
          </a:xfrm>
          <a:prstGeom prst="rect">
            <a:avLst/>
          </a:prstGeom>
        </p:spPr>
      </p:pic>
      <p:sp>
        <p:nvSpPr>
          <p:cNvPr id="5" name="TextBox 4">
            <a:extLst>
              <a:ext uri="{FF2B5EF4-FFF2-40B4-BE49-F238E27FC236}">
                <a16:creationId xmlns:a16="http://schemas.microsoft.com/office/drawing/2014/main" id="{AD34B40E-6807-3948-815F-1826D3E73B7A}"/>
              </a:ext>
            </a:extLst>
          </p:cNvPr>
          <p:cNvSpPr txBox="1"/>
          <p:nvPr/>
        </p:nvSpPr>
        <p:spPr>
          <a:xfrm>
            <a:off x="7065169" y="2048530"/>
            <a:ext cx="1938581" cy="523220"/>
          </a:xfrm>
          <a:prstGeom prst="rect">
            <a:avLst/>
          </a:prstGeom>
          <a:noFill/>
        </p:spPr>
        <p:txBody>
          <a:bodyPr wrap="square" rtlCol="0">
            <a:spAutoFit/>
          </a:bodyPr>
          <a:lstStyle/>
          <a:p>
            <a:r>
              <a:rPr lang="en-US" dirty="0"/>
              <a:t>Training Error: 0.047</a:t>
            </a:r>
          </a:p>
          <a:p>
            <a:r>
              <a:rPr lang="en-US" dirty="0"/>
              <a:t>Test Error: 0.037</a:t>
            </a:r>
          </a:p>
        </p:txBody>
      </p:sp>
    </p:spTree>
    <p:extLst>
      <p:ext uri="{BB962C8B-B14F-4D97-AF65-F5344CB8AC3E}">
        <p14:creationId xmlns:p14="http://schemas.microsoft.com/office/powerpoint/2010/main" val="332778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36D-DAFF-1047-9AAA-E5C25E39E319}"/>
              </a:ext>
            </a:extLst>
          </p:cNvPr>
          <p:cNvSpPr>
            <a:spLocks noGrp="1"/>
          </p:cNvSpPr>
          <p:nvPr>
            <p:ph type="title"/>
          </p:nvPr>
        </p:nvSpPr>
        <p:spPr/>
        <p:txBody>
          <a:bodyPr/>
          <a:lstStyle/>
          <a:p>
            <a:r>
              <a:rPr lang="en-US" dirty="0"/>
              <a:t>Neurons</a:t>
            </a:r>
          </a:p>
        </p:txBody>
      </p:sp>
      <p:pic>
        <p:nvPicPr>
          <p:cNvPr id="6" name="Picture 5">
            <a:extLst>
              <a:ext uri="{FF2B5EF4-FFF2-40B4-BE49-F238E27FC236}">
                <a16:creationId xmlns:a16="http://schemas.microsoft.com/office/drawing/2014/main" id="{D185F17B-7375-4E43-B21D-91E37A4BA4CD}"/>
              </a:ext>
            </a:extLst>
          </p:cNvPr>
          <p:cNvPicPr>
            <a:picLocks noChangeAspect="1"/>
          </p:cNvPicPr>
          <p:nvPr/>
        </p:nvPicPr>
        <p:blipFill rotWithShape="1">
          <a:blip r:embed="rId3"/>
          <a:srcRect t="13664" b="3517"/>
          <a:stretch/>
        </p:blipFill>
        <p:spPr>
          <a:xfrm>
            <a:off x="372641" y="1076717"/>
            <a:ext cx="8398717" cy="3551560"/>
          </a:xfrm>
          <a:prstGeom prst="rect">
            <a:avLst/>
          </a:prstGeom>
        </p:spPr>
      </p:pic>
      <p:sp>
        <p:nvSpPr>
          <p:cNvPr id="7" name="TextBox 6">
            <a:extLst>
              <a:ext uri="{FF2B5EF4-FFF2-40B4-BE49-F238E27FC236}">
                <a16:creationId xmlns:a16="http://schemas.microsoft.com/office/drawing/2014/main" id="{088F0EBB-3783-B342-B2BC-2590B500221C}"/>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15685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Computational Model of Neuron</a:t>
            </a:r>
          </a:p>
        </p:txBody>
      </p:sp>
      <p:pic>
        <p:nvPicPr>
          <p:cNvPr id="4" name="Picture 3">
            <a:extLst>
              <a:ext uri="{FF2B5EF4-FFF2-40B4-BE49-F238E27FC236}">
                <a16:creationId xmlns:a16="http://schemas.microsoft.com/office/drawing/2014/main" id="{DE67CFA2-7BA1-7446-ADE6-8B8670811802}"/>
              </a:ext>
            </a:extLst>
          </p:cNvPr>
          <p:cNvPicPr>
            <a:picLocks noChangeAspect="1"/>
          </p:cNvPicPr>
          <p:nvPr/>
        </p:nvPicPr>
        <p:blipFill>
          <a:blip r:embed="rId3"/>
          <a:stretch>
            <a:fillRect/>
          </a:stretch>
        </p:blipFill>
        <p:spPr>
          <a:xfrm>
            <a:off x="947738" y="1017725"/>
            <a:ext cx="6838950" cy="3890421"/>
          </a:xfrm>
          <a:prstGeom prst="rect">
            <a:avLst/>
          </a:prstGeom>
        </p:spPr>
      </p:pic>
      <p:sp>
        <p:nvSpPr>
          <p:cNvPr id="7" name="TextBox 6">
            <a:extLst>
              <a:ext uri="{FF2B5EF4-FFF2-40B4-BE49-F238E27FC236}">
                <a16:creationId xmlns:a16="http://schemas.microsoft.com/office/drawing/2014/main" id="{5EF669F2-2CE7-8046-A4A6-777DAF80836C}"/>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12741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Artificial Neural Networks</a:t>
            </a:r>
          </a:p>
        </p:txBody>
      </p:sp>
      <p:pic>
        <p:nvPicPr>
          <p:cNvPr id="6" name="Picture 5">
            <a:extLst>
              <a:ext uri="{FF2B5EF4-FFF2-40B4-BE49-F238E27FC236}">
                <a16:creationId xmlns:a16="http://schemas.microsoft.com/office/drawing/2014/main" id="{53FD4E9D-18E1-4F4C-A03A-C85340099022}"/>
              </a:ext>
            </a:extLst>
          </p:cNvPr>
          <p:cNvPicPr>
            <a:picLocks noChangeAspect="1"/>
          </p:cNvPicPr>
          <p:nvPr/>
        </p:nvPicPr>
        <p:blipFill rotWithShape="1">
          <a:blip r:embed="rId3"/>
          <a:srcRect t="6911"/>
          <a:stretch/>
        </p:blipFill>
        <p:spPr>
          <a:xfrm>
            <a:off x="1265237" y="1017725"/>
            <a:ext cx="6135688" cy="3996840"/>
          </a:xfrm>
          <a:prstGeom prst="rect">
            <a:avLst/>
          </a:prstGeom>
        </p:spPr>
      </p:pic>
      <p:sp>
        <p:nvSpPr>
          <p:cNvPr id="7" name="TextBox 6">
            <a:extLst>
              <a:ext uri="{FF2B5EF4-FFF2-40B4-BE49-F238E27FC236}">
                <a16:creationId xmlns:a16="http://schemas.microsoft.com/office/drawing/2014/main" id="{AA30781C-ED64-104D-B407-50CD52BE3449}"/>
              </a:ext>
            </a:extLst>
          </p:cNvPr>
          <p:cNvSpPr txBox="1"/>
          <p:nvPr/>
        </p:nvSpPr>
        <p:spPr>
          <a:xfrm>
            <a:off x="7075357" y="4804946"/>
            <a:ext cx="4574112" cy="338554"/>
          </a:xfrm>
          <a:prstGeom prst="rect">
            <a:avLst/>
          </a:prstGeom>
          <a:noFill/>
        </p:spPr>
        <p:txBody>
          <a:bodyPr wrap="square" rtlCol="0">
            <a:spAutoFit/>
          </a:bodyPr>
          <a:lstStyle/>
          <a:p>
            <a:r>
              <a:rPr lang="en-US" sz="800" dirty="0">
                <a:hlinkClick r:id="rId4"/>
              </a:rPr>
              <a:t>http://cs231n.github.io/neural-networks-1/</a:t>
            </a:r>
            <a:endParaRPr lang="en-US" sz="800" dirty="0"/>
          </a:p>
          <a:p>
            <a:endParaRPr lang="en-US" sz="800" dirty="0"/>
          </a:p>
        </p:txBody>
      </p:sp>
    </p:spTree>
    <p:extLst>
      <p:ext uri="{BB962C8B-B14F-4D97-AF65-F5344CB8AC3E}">
        <p14:creationId xmlns:p14="http://schemas.microsoft.com/office/powerpoint/2010/main" val="265229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2746A18-235F-024F-9B34-DE01CCFB0A2A}"/>
                  </a:ext>
                </a:extLst>
              </p:cNvPr>
              <p:cNvSpPr txBox="1"/>
              <p:nvPr/>
            </p:nvSpPr>
            <p:spPr>
              <a:xfrm>
                <a:off x="5508962" y="1386208"/>
                <a:ext cx="2782941" cy="7956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ℒ</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b="0" dirty="0">
                  <a:ea typeface="Cambria Math" panose="02040503050406030204" pitchFamily="18" charset="0"/>
                </a:endParaRPr>
              </a:p>
              <a:p>
                <a:endParaRPr lang="en-US" sz="1800" dirty="0"/>
              </a:p>
            </p:txBody>
          </p:sp>
        </mc:Choice>
        <mc:Fallback>
          <p:sp>
            <p:nvSpPr>
              <p:cNvPr id="15" name="TextBox 14">
                <a:extLst>
                  <a:ext uri="{FF2B5EF4-FFF2-40B4-BE49-F238E27FC236}">
                    <a16:creationId xmlns:a16="http://schemas.microsoft.com/office/drawing/2014/main" id="{02746A18-235F-024F-9B34-DE01CCFB0A2A}"/>
                  </a:ext>
                </a:extLst>
              </p:cNvPr>
              <p:cNvSpPr txBox="1">
                <a:spLocks noRot="1" noChangeAspect="1" noMove="1" noResize="1" noEditPoints="1" noAdjustHandles="1" noChangeArrowheads="1" noChangeShapeType="1" noTextEdit="1"/>
              </p:cNvSpPr>
              <p:nvPr/>
            </p:nvSpPr>
            <p:spPr>
              <a:xfrm>
                <a:off x="5508962" y="1386208"/>
                <a:ext cx="2782941" cy="795602"/>
              </a:xfrm>
              <a:prstGeom prst="rect">
                <a:avLst/>
              </a:prstGeom>
              <a:blipFill>
                <a:blip r:embed="rId3"/>
                <a:stretch>
                  <a:fillRect l="-455" t="-1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3361F14-9893-F54A-81D3-708100A18FC6}"/>
                  </a:ext>
                </a:extLst>
              </p:cNvPr>
              <p:cNvSpPr/>
              <p:nvPr/>
            </p:nvSpPr>
            <p:spPr>
              <a:xfrm>
                <a:off x="1620055" y="1084330"/>
                <a:ext cx="1643590" cy="678134"/>
              </a:xfrm>
              <a:prstGeom prst="rect">
                <a:avLst/>
              </a:prstGeom>
            </p:spPr>
            <p:txBody>
              <a:bodyPr wrap="none">
                <a:spAutoFit/>
              </a:bodyPr>
              <a:lstStyle/>
              <a:p>
                <a:pPr algn="ctr"/>
                <a:r>
                  <a:rPr lang="en-US" sz="2000" dirty="0">
                    <a:ea typeface="Cambria Math" panose="02040503050406030204" pitchFamily="18" charset="0"/>
                  </a:rPr>
                  <a:t>Data</a:t>
                </a:r>
              </a:p>
              <a:p>
                <a:pPr/>
                <a14:m>
                  <m:oMathPara xmlns:m="http://schemas.openxmlformats.org/officeDocument/2006/math">
                    <m:oMathParaPr>
                      <m:jc m:val="center"/>
                    </m:oMathParaPr>
                    <m:oMath xmlns:m="http://schemas.openxmlformats.org/officeDocument/2006/math">
                      <m:r>
                        <a:rPr lang="en-US" sz="1800" i="1">
                          <a:latin typeface="Cambria Math" panose="02040503050406030204" pitchFamily="18" charset="0"/>
                          <a:ea typeface="Cambria Math" panose="02040503050406030204" pitchFamily="18" charset="0"/>
                        </a:rPr>
                        <m:t>𝒟</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m:t>
                          </m:r>
                        </m:e>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sSubSup>
                    </m:oMath>
                  </m:oMathPara>
                </a14:m>
                <a:endParaRPr lang="en-US" sz="1800" dirty="0"/>
              </a:p>
            </p:txBody>
          </p:sp>
        </mc:Choice>
        <mc:Fallback>
          <p:sp>
            <p:nvSpPr>
              <p:cNvPr id="16" name="Rectangle 15">
                <a:extLst>
                  <a:ext uri="{FF2B5EF4-FFF2-40B4-BE49-F238E27FC236}">
                    <a16:creationId xmlns:a16="http://schemas.microsoft.com/office/drawing/2014/main" id="{B3361F14-9893-F54A-81D3-708100A18FC6}"/>
                  </a:ext>
                </a:extLst>
              </p:cNvPr>
              <p:cNvSpPr>
                <a:spLocks noRot="1" noChangeAspect="1" noMove="1" noResize="1" noEditPoints="1" noAdjustHandles="1" noChangeArrowheads="1" noChangeShapeType="1" noTextEdit="1"/>
              </p:cNvSpPr>
              <p:nvPr/>
            </p:nvSpPr>
            <p:spPr>
              <a:xfrm>
                <a:off x="1620055" y="1084330"/>
                <a:ext cx="1643590" cy="678134"/>
              </a:xfrm>
              <a:prstGeom prst="rect">
                <a:avLst/>
              </a:prstGeom>
              <a:blipFill>
                <a:blip r:embed="rId4"/>
                <a:stretch>
                  <a:fillRect t="-3636" b="-545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BAAD9D6-D687-A646-B061-D9833318D07E}"/>
              </a:ext>
            </a:extLst>
          </p:cNvPr>
          <p:cNvSpPr/>
          <p:nvPr/>
        </p:nvSpPr>
        <p:spPr>
          <a:xfrm>
            <a:off x="2000062" y="2109857"/>
            <a:ext cx="883575" cy="400110"/>
          </a:xfrm>
          <a:prstGeom prst="rect">
            <a:avLst/>
          </a:prstGeom>
        </p:spPr>
        <p:txBody>
          <a:bodyPr wrap="none">
            <a:spAutoFit/>
          </a:bodyPr>
          <a:lstStyle/>
          <a:p>
            <a:pPr algn="ctr"/>
            <a:r>
              <a:rPr lang="en-US" sz="2000" dirty="0">
                <a:ea typeface="Cambria Math" panose="02040503050406030204" pitchFamily="18" charset="0"/>
              </a:rPr>
              <a:t>Model</a:t>
            </a:r>
          </a:p>
        </p:txBody>
      </p:sp>
      <p:sp>
        <p:nvSpPr>
          <p:cNvPr id="19" name="Rectangle 18">
            <a:extLst>
              <a:ext uri="{FF2B5EF4-FFF2-40B4-BE49-F238E27FC236}">
                <a16:creationId xmlns:a16="http://schemas.microsoft.com/office/drawing/2014/main" id="{60CC40C2-24B5-F741-AE78-A7CB4A0F928E}"/>
              </a:ext>
            </a:extLst>
          </p:cNvPr>
          <p:cNvSpPr/>
          <p:nvPr/>
        </p:nvSpPr>
        <p:spPr>
          <a:xfrm>
            <a:off x="5971716" y="986098"/>
            <a:ext cx="1781257" cy="400110"/>
          </a:xfrm>
          <a:prstGeom prst="rect">
            <a:avLst/>
          </a:prstGeom>
        </p:spPr>
        <p:txBody>
          <a:bodyPr wrap="none">
            <a:spAutoFit/>
          </a:bodyPr>
          <a:lstStyle/>
          <a:p>
            <a:pPr algn="ctr"/>
            <a:r>
              <a:rPr lang="en-US" sz="2000" dirty="0">
                <a:ea typeface="Cambria Math" panose="02040503050406030204" pitchFamily="18" charset="0"/>
              </a:rPr>
              <a:t>Loss Function</a:t>
            </a:r>
          </a:p>
        </p:txBody>
      </p:sp>
      <p:sp>
        <p:nvSpPr>
          <p:cNvPr id="20" name="Rectangle 19">
            <a:extLst>
              <a:ext uri="{FF2B5EF4-FFF2-40B4-BE49-F238E27FC236}">
                <a16:creationId xmlns:a16="http://schemas.microsoft.com/office/drawing/2014/main" id="{BE673B2B-CEDF-D843-967B-60B59C058F65}"/>
              </a:ext>
            </a:extLst>
          </p:cNvPr>
          <p:cNvSpPr/>
          <p:nvPr/>
        </p:nvSpPr>
        <p:spPr>
          <a:xfrm>
            <a:off x="4506535" y="2181810"/>
            <a:ext cx="4637465" cy="1015663"/>
          </a:xfrm>
          <a:prstGeom prst="rect">
            <a:avLst/>
          </a:prstGeom>
        </p:spPr>
        <p:txBody>
          <a:bodyPr wrap="square">
            <a:spAutoFit/>
          </a:bodyPr>
          <a:lstStyle/>
          <a:p>
            <a:pPr algn="ctr"/>
            <a:r>
              <a:rPr lang="en-US" sz="2000" dirty="0">
                <a:ea typeface="Cambria Math" panose="02040503050406030204" pitchFamily="18" charset="0"/>
              </a:rPr>
              <a:t>Training</a:t>
            </a:r>
          </a:p>
          <a:p>
            <a:pPr algn="ctr"/>
            <a:r>
              <a:rPr lang="en-US" sz="2000" dirty="0">
                <a:ea typeface="Cambria Math" panose="02040503050406030204" pitchFamily="18" charset="0"/>
              </a:rPr>
              <a:t>Stochastic Gradient Descent and Backpropagation</a:t>
            </a:r>
          </a:p>
        </p:txBody>
      </p:sp>
      <p:pic>
        <p:nvPicPr>
          <p:cNvPr id="12" name="Picture 11">
            <a:extLst>
              <a:ext uri="{FF2B5EF4-FFF2-40B4-BE49-F238E27FC236}">
                <a16:creationId xmlns:a16="http://schemas.microsoft.com/office/drawing/2014/main" id="{B1CB245C-29DE-8D45-B2CE-8D20E28DC610}"/>
              </a:ext>
            </a:extLst>
          </p:cNvPr>
          <p:cNvPicPr>
            <a:picLocks noChangeAspect="1"/>
          </p:cNvPicPr>
          <p:nvPr/>
        </p:nvPicPr>
        <p:blipFill rotWithShape="1">
          <a:blip r:embed="rId5"/>
          <a:srcRect t="6911"/>
          <a:stretch/>
        </p:blipFill>
        <p:spPr>
          <a:xfrm>
            <a:off x="824724" y="2549868"/>
            <a:ext cx="3092053" cy="2014190"/>
          </a:xfrm>
          <a:prstGeom prst="rect">
            <a:avLst/>
          </a:prstGeom>
        </p:spPr>
      </p:pic>
    </p:spTree>
    <p:extLst>
      <p:ext uri="{BB962C8B-B14F-4D97-AF65-F5344CB8AC3E}">
        <p14:creationId xmlns:p14="http://schemas.microsoft.com/office/powerpoint/2010/main" val="408620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AA45-39ED-9E4B-A33A-FEF4222CFE14}"/>
              </a:ext>
            </a:extLst>
          </p:cNvPr>
          <p:cNvSpPr>
            <a:spLocks noGrp="1"/>
          </p:cNvSpPr>
          <p:nvPr>
            <p:ph type="title"/>
          </p:nvPr>
        </p:nvSpPr>
        <p:spPr/>
        <p:txBody>
          <a:bodyPr/>
          <a:lstStyle/>
          <a:p>
            <a:r>
              <a:rPr lang="en-US" dirty="0"/>
              <a:t>Stochastic Gradient Descent</a:t>
            </a:r>
            <a:br>
              <a:rPr lang="en-US" dirty="0"/>
            </a:br>
            <a:endParaRPr lang="en-US" dirty="0"/>
          </a:p>
        </p:txBody>
      </p:sp>
      <p:pic>
        <p:nvPicPr>
          <p:cNvPr id="4" name="Picture 3">
            <a:extLst>
              <a:ext uri="{FF2B5EF4-FFF2-40B4-BE49-F238E27FC236}">
                <a16:creationId xmlns:a16="http://schemas.microsoft.com/office/drawing/2014/main" id="{C86DA2F3-CFD5-B54D-AAE8-5A598CFF1202}"/>
              </a:ext>
            </a:extLst>
          </p:cNvPr>
          <p:cNvPicPr>
            <a:picLocks noChangeAspect="1"/>
          </p:cNvPicPr>
          <p:nvPr/>
        </p:nvPicPr>
        <p:blipFill>
          <a:blip r:embed="rId3"/>
          <a:stretch>
            <a:fillRect/>
          </a:stretch>
        </p:blipFill>
        <p:spPr>
          <a:xfrm>
            <a:off x="1011238" y="1103450"/>
            <a:ext cx="6561138" cy="3684061"/>
          </a:xfrm>
          <a:prstGeom prst="rect">
            <a:avLst/>
          </a:prstGeom>
        </p:spPr>
      </p:pic>
    </p:spTree>
    <p:extLst>
      <p:ext uri="{BB962C8B-B14F-4D97-AF65-F5344CB8AC3E}">
        <p14:creationId xmlns:p14="http://schemas.microsoft.com/office/powerpoint/2010/main" val="3300426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p:pic>
        <p:nvPicPr>
          <p:cNvPr id="10" name="Picture 9">
            <a:extLst>
              <a:ext uri="{FF2B5EF4-FFF2-40B4-BE49-F238E27FC236}">
                <a16:creationId xmlns:a16="http://schemas.microsoft.com/office/drawing/2014/main" id="{B3EA5E62-159E-9442-8778-FACC2CEAA179}"/>
              </a:ext>
            </a:extLst>
          </p:cNvPr>
          <p:cNvPicPr>
            <a:picLocks noChangeAspect="1"/>
          </p:cNvPicPr>
          <p:nvPr/>
        </p:nvPicPr>
        <p:blipFill>
          <a:blip r:embed="rId3"/>
          <a:stretch>
            <a:fillRect/>
          </a:stretch>
        </p:blipFill>
        <p:spPr>
          <a:xfrm>
            <a:off x="-228601" y="952840"/>
            <a:ext cx="7183989" cy="4190660"/>
          </a:xfrm>
          <a:prstGeom prst="rect">
            <a:avLst/>
          </a:prstGeom>
        </p:spPr>
      </p:pic>
      <p:sp>
        <p:nvSpPr>
          <p:cNvPr id="11" name="TextBox 10">
            <a:extLst>
              <a:ext uri="{FF2B5EF4-FFF2-40B4-BE49-F238E27FC236}">
                <a16:creationId xmlns:a16="http://schemas.microsoft.com/office/drawing/2014/main" id="{78D03619-D6B0-624E-A0C3-7661FBE01215}"/>
              </a:ext>
            </a:extLst>
          </p:cNvPr>
          <p:cNvSpPr txBox="1"/>
          <p:nvPr/>
        </p:nvSpPr>
        <p:spPr>
          <a:xfrm>
            <a:off x="6793706" y="2048530"/>
            <a:ext cx="1938581" cy="523220"/>
          </a:xfrm>
          <a:prstGeom prst="rect">
            <a:avLst/>
          </a:prstGeom>
          <a:noFill/>
        </p:spPr>
        <p:txBody>
          <a:bodyPr wrap="square" rtlCol="0">
            <a:spAutoFit/>
          </a:bodyPr>
          <a:lstStyle/>
          <a:p>
            <a:r>
              <a:rPr lang="en-US" dirty="0"/>
              <a:t>Training Error: 0.018</a:t>
            </a:r>
          </a:p>
          <a:p>
            <a:r>
              <a:rPr lang="en-US" dirty="0"/>
              <a:t>Test Error: 0.033</a:t>
            </a:r>
          </a:p>
        </p:txBody>
      </p:sp>
    </p:spTree>
    <p:extLst>
      <p:ext uri="{BB962C8B-B14F-4D97-AF65-F5344CB8AC3E}">
        <p14:creationId xmlns:p14="http://schemas.microsoft.com/office/powerpoint/2010/main" val="3081242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88CF-6189-314D-BFF2-6FCDE0A68295}"/>
              </a:ext>
            </a:extLst>
          </p:cNvPr>
          <p:cNvSpPr>
            <a:spLocks noGrp="1"/>
          </p:cNvSpPr>
          <p:nvPr>
            <p:ph type="title"/>
          </p:nvPr>
        </p:nvSpPr>
        <p:spPr>
          <a:xfrm>
            <a:off x="311700" y="150347"/>
            <a:ext cx="8520600" cy="572700"/>
          </a:xfrm>
        </p:spPr>
        <p:txBody>
          <a:bodyPr/>
          <a:lstStyle/>
          <a:p>
            <a:r>
              <a:rPr lang="en-US" dirty="0"/>
              <a:t>Artificial Intelligence</a:t>
            </a:r>
          </a:p>
        </p:txBody>
      </p:sp>
      <p:sp>
        <p:nvSpPr>
          <p:cNvPr id="3" name="Text Placeholder 2">
            <a:extLst>
              <a:ext uri="{FF2B5EF4-FFF2-40B4-BE49-F238E27FC236}">
                <a16:creationId xmlns:a16="http://schemas.microsoft.com/office/drawing/2014/main" id="{601CB8B3-15A9-CF45-8197-01BD3115B046}"/>
              </a:ext>
            </a:extLst>
          </p:cNvPr>
          <p:cNvSpPr>
            <a:spLocks noGrp="1"/>
          </p:cNvSpPr>
          <p:nvPr>
            <p:ph type="body" idx="1"/>
          </p:nvPr>
        </p:nvSpPr>
        <p:spPr>
          <a:xfrm>
            <a:off x="4346369" y="1026053"/>
            <a:ext cx="4569058" cy="3680750"/>
          </a:xfrm>
        </p:spPr>
        <p:txBody>
          <a:bodyPr/>
          <a:lstStyle/>
          <a:p>
            <a:pPr marL="114300" indent="0">
              <a:buNone/>
            </a:pPr>
            <a:r>
              <a:rPr lang="en-US" dirty="0"/>
              <a:t>“The theory and development of computer systems able to perform tasks that normally require human intelligence, such as visual perception, speech recognition, decision-making, and translation between languages.”</a:t>
            </a:r>
          </a:p>
        </p:txBody>
      </p:sp>
      <p:sp>
        <p:nvSpPr>
          <p:cNvPr id="4" name="TextBox 3">
            <a:extLst>
              <a:ext uri="{FF2B5EF4-FFF2-40B4-BE49-F238E27FC236}">
                <a16:creationId xmlns:a16="http://schemas.microsoft.com/office/drawing/2014/main" id="{28433016-7E27-4843-BB6A-CEF1BDCA8264}"/>
              </a:ext>
            </a:extLst>
          </p:cNvPr>
          <p:cNvSpPr txBox="1"/>
          <p:nvPr/>
        </p:nvSpPr>
        <p:spPr>
          <a:xfrm>
            <a:off x="240449" y="4836821"/>
            <a:ext cx="8424086" cy="261610"/>
          </a:xfrm>
          <a:prstGeom prst="rect">
            <a:avLst/>
          </a:prstGeom>
          <a:noFill/>
        </p:spPr>
        <p:txBody>
          <a:bodyPr wrap="square" rtlCol="0">
            <a:spAutoFit/>
          </a:bodyPr>
          <a:lstStyle/>
          <a:p>
            <a:r>
              <a:rPr lang="en-US" sz="1100" dirty="0">
                <a:solidFill>
                  <a:schemeClr val="bg2">
                    <a:lumMod val="60000"/>
                    <a:lumOff val="40000"/>
                  </a:schemeClr>
                </a:solidFill>
              </a:rPr>
              <a:t>1. </a:t>
            </a:r>
            <a:r>
              <a:rPr lang="en-US" sz="1100" dirty="0">
                <a:solidFill>
                  <a:schemeClr val="bg2">
                    <a:lumMod val="60000"/>
                    <a:lumOff val="40000"/>
                  </a:schemeClr>
                </a:solidFill>
                <a:hlinkClick r:id="rId3"/>
              </a:rPr>
              <a:t>Google Search Definition</a:t>
            </a:r>
            <a:endParaRPr lang="en-US" sz="1100" i="1" dirty="0">
              <a:solidFill>
                <a:schemeClr val="bg2">
                  <a:lumMod val="60000"/>
                  <a:lumOff val="40000"/>
                </a:schemeClr>
              </a:solidFill>
            </a:endParaRPr>
          </a:p>
        </p:txBody>
      </p:sp>
      <p:pic>
        <p:nvPicPr>
          <p:cNvPr id="5" name="Picture 4">
            <a:extLst>
              <a:ext uri="{FF2B5EF4-FFF2-40B4-BE49-F238E27FC236}">
                <a16:creationId xmlns:a16="http://schemas.microsoft.com/office/drawing/2014/main" id="{771F9D13-1407-3342-95B5-5B9DE28D729D}"/>
              </a:ext>
            </a:extLst>
          </p:cNvPr>
          <p:cNvPicPr>
            <a:picLocks noChangeAspect="1"/>
          </p:cNvPicPr>
          <p:nvPr/>
        </p:nvPicPr>
        <p:blipFill>
          <a:blip r:embed="rId4"/>
          <a:stretch>
            <a:fillRect/>
          </a:stretch>
        </p:blipFill>
        <p:spPr>
          <a:xfrm>
            <a:off x="311700" y="1017725"/>
            <a:ext cx="3951542" cy="3689078"/>
          </a:xfrm>
          <a:prstGeom prst="rect">
            <a:avLst/>
          </a:prstGeom>
        </p:spPr>
      </p:pic>
    </p:spTree>
    <p:extLst>
      <p:ext uri="{BB962C8B-B14F-4D97-AF65-F5344CB8AC3E}">
        <p14:creationId xmlns:p14="http://schemas.microsoft.com/office/powerpoint/2010/main" val="87631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5B59-5992-084D-BEBD-022F28C20CCE}"/>
              </a:ext>
            </a:extLst>
          </p:cNvPr>
          <p:cNvSpPr>
            <a:spLocks noGrp="1"/>
          </p:cNvSpPr>
          <p:nvPr>
            <p:ph type="title"/>
          </p:nvPr>
        </p:nvSpPr>
        <p:spPr/>
        <p:txBody>
          <a:bodyPr/>
          <a:lstStyle/>
          <a:p>
            <a:r>
              <a:rPr lang="en-US" dirty="0"/>
              <a:t>Deep Learning</a:t>
            </a:r>
          </a:p>
        </p:txBody>
      </p:sp>
      <p:pic>
        <p:nvPicPr>
          <p:cNvPr id="4" name="Picture 3">
            <a:extLst>
              <a:ext uri="{FF2B5EF4-FFF2-40B4-BE49-F238E27FC236}">
                <a16:creationId xmlns:a16="http://schemas.microsoft.com/office/drawing/2014/main" id="{705D1200-D771-EB47-AAA3-B86BAC3AA892}"/>
              </a:ext>
            </a:extLst>
          </p:cNvPr>
          <p:cNvPicPr>
            <a:picLocks noChangeAspect="1"/>
          </p:cNvPicPr>
          <p:nvPr/>
        </p:nvPicPr>
        <p:blipFill>
          <a:blip r:embed="rId3"/>
          <a:stretch>
            <a:fillRect/>
          </a:stretch>
        </p:blipFill>
        <p:spPr>
          <a:xfrm>
            <a:off x="472815" y="1457324"/>
            <a:ext cx="8028248" cy="3001867"/>
          </a:xfrm>
          <a:prstGeom prst="rect">
            <a:avLst/>
          </a:prstGeom>
        </p:spPr>
      </p:pic>
    </p:spTree>
    <p:extLst>
      <p:ext uri="{BB962C8B-B14F-4D97-AF65-F5344CB8AC3E}">
        <p14:creationId xmlns:p14="http://schemas.microsoft.com/office/powerpoint/2010/main" val="278672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5" name="Oval 4">
            <a:extLst>
              <a:ext uri="{FF2B5EF4-FFF2-40B4-BE49-F238E27FC236}">
                <a16:creationId xmlns:a16="http://schemas.microsoft.com/office/drawing/2014/main" id="{3563CF3C-29C2-8647-AB87-F2AC27569088}"/>
              </a:ext>
            </a:extLst>
          </p:cNvPr>
          <p:cNvSpPr/>
          <p:nvPr/>
        </p:nvSpPr>
        <p:spPr>
          <a:xfrm>
            <a:off x="336884" y="95322"/>
            <a:ext cx="8264409" cy="4893508"/>
          </a:xfrm>
          <a:prstGeom prst="ellipse">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436829" y="2085792"/>
            <a:ext cx="20790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Artificial Intelligence</a:t>
            </a:r>
            <a:endParaRPr dirty="0"/>
          </a:p>
        </p:txBody>
      </p:sp>
      <p:sp>
        <p:nvSpPr>
          <p:cNvPr id="10" name="Oval 9">
            <a:extLst>
              <a:ext uri="{FF2B5EF4-FFF2-40B4-BE49-F238E27FC236}">
                <a16:creationId xmlns:a16="http://schemas.microsoft.com/office/drawing/2014/main" id="{CFE68041-3BDD-6946-AF9E-9982C985CA90}"/>
              </a:ext>
            </a:extLst>
          </p:cNvPr>
          <p:cNvSpPr/>
          <p:nvPr/>
        </p:nvSpPr>
        <p:spPr>
          <a:xfrm>
            <a:off x="2415941" y="750484"/>
            <a:ext cx="5461853" cy="3583184"/>
          </a:xfrm>
          <a:prstGeom prst="ellipse">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p14">
            <a:extLst>
              <a:ext uri="{FF2B5EF4-FFF2-40B4-BE49-F238E27FC236}">
                <a16:creationId xmlns:a16="http://schemas.microsoft.com/office/drawing/2014/main" id="{626C3BED-FC55-CA44-8024-99BB2D304C32}"/>
              </a:ext>
            </a:extLst>
          </p:cNvPr>
          <p:cNvSpPr txBox="1">
            <a:spLocks/>
          </p:cNvSpPr>
          <p:nvPr/>
        </p:nvSpPr>
        <p:spPr>
          <a:xfrm>
            <a:off x="2544762" y="2085792"/>
            <a:ext cx="1742173" cy="45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Machine Learning</a:t>
            </a:r>
          </a:p>
        </p:txBody>
      </p:sp>
      <p:sp>
        <p:nvSpPr>
          <p:cNvPr id="11" name="Oval 10">
            <a:extLst>
              <a:ext uri="{FF2B5EF4-FFF2-40B4-BE49-F238E27FC236}">
                <a16:creationId xmlns:a16="http://schemas.microsoft.com/office/drawing/2014/main" id="{F3C94E9D-EE96-0D43-9964-B38DDF89A46D}"/>
              </a:ext>
            </a:extLst>
          </p:cNvPr>
          <p:cNvSpPr/>
          <p:nvPr/>
        </p:nvSpPr>
        <p:spPr>
          <a:xfrm>
            <a:off x="4349183" y="1677383"/>
            <a:ext cx="2954955" cy="18982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0;p14">
            <a:extLst>
              <a:ext uri="{FF2B5EF4-FFF2-40B4-BE49-F238E27FC236}">
                <a16:creationId xmlns:a16="http://schemas.microsoft.com/office/drawing/2014/main" id="{3C4C8C78-5528-554B-94D8-76F39BD487EF}"/>
              </a:ext>
            </a:extLst>
          </p:cNvPr>
          <p:cNvSpPr txBox="1">
            <a:spLocks/>
          </p:cNvSpPr>
          <p:nvPr/>
        </p:nvSpPr>
        <p:spPr>
          <a:xfrm>
            <a:off x="4529284" y="2255440"/>
            <a:ext cx="27139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Deep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542E-6103-C74A-AF5A-B997A94DA9CB}"/>
              </a:ext>
            </a:extLst>
          </p:cNvPr>
          <p:cNvSpPr>
            <a:spLocks noGrp="1"/>
          </p:cNvSpPr>
          <p:nvPr>
            <p:ph type="title"/>
          </p:nvPr>
        </p:nvSpPr>
        <p:spPr>
          <a:xfrm>
            <a:off x="311700" y="219134"/>
            <a:ext cx="8520600" cy="572700"/>
          </a:xfrm>
        </p:spPr>
        <p:txBody>
          <a:bodyPr/>
          <a:lstStyle/>
          <a:p>
            <a:r>
              <a:rPr lang="en-US" dirty="0"/>
              <a:t>Resources</a:t>
            </a:r>
          </a:p>
        </p:txBody>
      </p:sp>
      <p:sp>
        <p:nvSpPr>
          <p:cNvPr id="6" name="TextBox 5">
            <a:extLst>
              <a:ext uri="{FF2B5EF4-FFF2-40B4-BE49-F238E27FC236}">
                <a16:creationId xmlns:a16="http://schemas.microsoft.com/office/drawing/2014/main" id="{85D70E6D-306D-5846-9C65-437E35C8BE3C}"/>
              </a:ext>
            </a:extLst>
          </p:cNvPr>
          <p:cNvSpPr txBox="1"/>
          <p:nvPr/>
        </p:nvSpPr>
        <p:spPr>
          <a:xfrm>
            <a:off x="3986212" y="333435"/>
            <a:ext cx="5157787" cy="4524315"/>
          </a:xfrm>
          <a:prstGeom prst="rect">
            <a:avLst/>
          </a:prstGeom>
          <a:noFill/>
        </p:spPr>
        <p:txBody>
          <a:bodyPr wrap="square" rtlCol="0">
            <a:spAutoFit/>
          </a:bodyPr>
          <a:lstStyle/>
          <a:p>
            <a:pPr algn="ctr"/>
            <a:r>
              <a:rPr lang="en-US" sz="1800" dirty="0"/>
              <a:t>Python</a:t>
            </a:r>
          </a:p>
          <a:p>
            <a:pPr marL="285750" indent="-285750">
              <a:buFont typeface="Arial" panose="020B0604020202020204" pitchFamily="34" charset="0"/>
              <a:buChar char="•"/>
            </a:pPr>
            <a:r>
              <a:rPr lang="en-US" sz="1800" dirty="0">
                <a:hlinkClick r:id="rId3"/>
              </a:rPr>
              <a:t>https://www.kaggle.com/</a:t>
            </a:r>
            <a:endParaRPr lang="en-US" sz="1800" dirty="0"/>
          </a:p>
          <a:p>
            <a:pPr marL="285750" indent="-285750">
              <a:buFont typeface="Arial" panose="020B0604020202020204" pitchFamily="34" charset="0"/>
              <a:buChar char="•"/>
            </a:pPr>
            <a:r>
              <a:rPr lang="en-US" sz="1800" dirty="0">
                <a:hlinkClick r:id="rId4"/>
              </a:rPr>
              <a:t>https://wiki.python.org/moin/BeginnersGuide</a:t>
            </a:r>
            <a:endParaRPr lang="en-US" sz="1800" dirty="0"/>
          </a:p>
          <a:p>
            <a:pPr algn="ctr"/>
            <a:endParaRPr lang="en-US" sz="1800" dirty="0"/>
          </a:p>
          <a:p>
            <a:pPr algn="ctr"/>
            <a:r>
              <a:rPr lang="en-US" sz="1800" dirty="0"/>
              <a:t>Machine Learning (Websites)</a:t>
            </a:r>
          </a:p>
          <a:p>
            <a:pPr marL="285750" indent="-285750">
              <a:buFont typeface="Arial" panose="020B0604020202020204" pitchFamily="34" charset="0"/>
              <a:buChar char="•"/>
            </a:pPr>
            <a:r>
              <a:rPr lang="en-US" sz="1800" dirty="0">
                <a:hlinkClick r:id="rId5"/>
              </a:rPr>
              <a:t>https://www.cs.toronto.edu/~rgrosse/courses/csc321_2018/readings/L02%20Linear%20Regression.pdf</a:t>
            </a:r>
            <a:endParaRPr lang="en-US" sz="1800" dirty="0"/>
          </a:p>
          <a:p>
            <a:pPr marL="285750" indent="-285750">
              <a:buFont typeface="Arial" panose="020B0604020202020204" pitchFamily="34" charset="0"/>
              <a:buChar char="•"/>
            </a:pPr>
            <a:r>
              <a:rPr lang="en-US" sz="1800" dirty="0">
                <a:hlinkClick r:id="rId6"/>
              </a:rPr>
              <a:t>http://cs231n.github.io/</a:t>
            </a:r>
            <a:endParaRPr lang="en-US" sz="1800" dirty="0"/>
          </a:p>
          <a:p>
            <a:pPr marL="285750" indent="-285750">
              <a:buFont typeface="Arial" panose="020B0604020202020204" pitchFamily="34" charset="0"/>
              <a:buChar char="•"/>
            </a:pPr>
            <a:r>
              <a:rPr lang="en-US" sz="1800" dirty="0">
                <a:hlinkClick r:id="rId3"/>
              </a:rPr>
              <a:t>https://www.kaggle.com/</a:t>
            </a:r>
            <a:endParaRPr lang="en-US" sz="1800" dirty="0"/>
          </a:p>
          <a:p>
            <a:pPr marL="285750" indent="-285750">
              <a:buFont typeface="Arial" panose="020B0604020202020204" pitchFamily="34" charset="0"/>
              <a:buChar char="•"/>
            </a:pPr>
            <a:endParaRPr lang="en-US" sz="1800" dirty="0"/>
          </a:p>
          <a:p>
            <a:pPr algn="ctr"/>
            <a:r>
              <a:rPr lang="en-US" sz="1800" dirty="0"/>
              <a:t>Machine Learning (Books)</a:t>
            </a:r>
          </a:p>
          <a:p>
            <a:pPr marL="285750" indent="-285750">
              <a:buFont typeface="Arial" panose="020B0604020202020204" pitchFamily="34" charset="0"/>
              <a:buChar char="•"/>
            </a:pPr>
            <a:r>
              <a:rPr lang="en-US" sz="1800" dirty="0">
                <a:hlinkClick r:id="rId7"/>
              </a:rPr>
              <a:t>http://www.deeplearningbook.org/</a:t>
            </a:r>
            <a:endParaRPr lang="en-US" sz="1800" dirty="0"/>
          </a:p>
          <a:p>
            <a:pPr marL="285750" indent="-285750">
              <a:buFont typeface="Arial" panose="020B0604020202020204" pitchFamily="34" charset="0"/>
              <a:buChar char="•"/>
            </a:pPr>
            <a:r>
              <a:rPr lang="en-US" sz="1800" dirty="0">
                <a:hlinkClick r:id="rId8"/>
              </a:rPr>
              <a:t>https://www.amazon.com/Architects-Intelligence-truth-people-building-ebook/dp/B07H8L8T2J</a:t>
            </a:r>
            <a:endParaRPr lang="en-US" sz="1800" dirty="0"/>
          </a:p>
        </p:txBody>
      </p:sp>
      <p:sp>
        <p:nvSpPr>
          <p:cNvPr id="7" name="TextBox 6">
            <a:extLst>
              <a:ext uri="{FF2B5EF4-FFF2-40B4-BE49-F238E27FC236}">
                <a16:creationId xmlns:a16="http://schemas.microsoft.com/office/drawing/2014/main" id="{B2A33E8D-F04B-4242-8E99-9B56248DF21D}"/>
              </a:ext>
            </a:extLst>
          </p:cNvPr>
          <p:cNvSpPr txBox="1"/>
          <p:nvPr/>
        </p:nvSpPr>
        <p:spPr>
          <a:xfrm>
            <a:off x="197400" y="1409997"/>
            <a:ext cx="3500438" cy="2585323"/>
          </a:xfrm>
          <a:prstGeom prst="rect">
            <a:avLst/>
          </a:prstGeom>
          <a:noFill/>
        </p:spPr>
        <p:txBody>
          <a:bodyPr wrap="square" rtlCol="0">
            <a:spAutoFit/>
          </a:bodyPr>
          <a:lstStyle/>
          <a:p>
            <a:pPr algn="ctr"/>
            <a:r>
              <a:rPr lang="en-US" sz="1800" dirty="0"/>
              <a:t>Tonight’s Slides and Code</a:t>
            </a:r>
          </a:p>
          <a:p>
            <a:pPr marL="285750" indent="-285750">
              <a:buFont typeface="Arial" panose="020B0604020202020204" pitchFamily="34" charset="0"/>
              <a:buChar char="•"/>
            </a:pPr>
            <a:r>
              <a:rPr lang="en-US" sz="1800" dirty="0">
                <a:hlinkClick r:id="rId9"/>
              </a:rPr>
              <a:t>https://github.com/kylinmb/IntroductionToMachineLearning</a:t>
            </a:r>
            <a:endParaRPr lang="en-US" sz="1800" dirty="0"/>
          </a:p>
          <a:p>
            <a:pPr marL="285750" indent="-285750">
              <a:buFont typeface="Arial" panose="020B0604020202020204" pitchFamily="34" charset="0"/>
              <a:buChar char="•"/>
            </a:pPr>
            <a:endParaRPr lang="en-US" sz="1800" dirty="0"/>
          </a:p>
          <a:p>
            <a:endParaRPr lang="en-US" sz="1800" dirty="0"/>
          </a:p>
          <a:p>
            <a:pPr algn="ctr"/>
            <a:r>
              <a:rPr lang="en-US" sz="1800" dirty="0"/>
              <a:t>Libraries</a:t>
            </a:r>
          </a:p>
          <a:p>
            <a:pPr marL="285750" indent="-285750">
              <a:buFont typeface="Arial" panose="020B0604020202020204" pitchFamily="34" charset="0"/>
              <a:buChar char="•"/>
            </a:pPr>
            <a:r>
              <a:rPr lang="en-US" sz="1800" dirty="0">
                <a:hlinkClick r:id="rId10"/>
              </a:rPr>
              <a:t>https://pytorch.org/</a:t>
            </a:r>
            <a:endParaRPr lang="en-US" sz="1800" dirty="0"/>
          </a:p>
          <a:p>
            <a:pPr marL="285750" indent="-285750">
              <a:buFont typeface="Arial" panose="020B0604020202020204" pitchFamily="34" charset="0"/>
              <a:buChar char="•"/>
            </a:pPr>
            <a:r>
              <a:rPr lang="en-US" sz="1800" dirty="0">
                <a:hlinkClick r:id="rId11"/>
              </a:rPr>
              <a:t>https://numpy.org/</a:t>
            </a:r>
            <a:endParaRPr lang="en-US" sz="1800" dirty="0"/>
          </a:p>
          <a:p>
            <a:pPr marL="285750" indent="-285750">
              <a:buFont typeface="Arial" panose="020B0604020202020204" pitchFamily="34" charset="0"/>
              <a:buChar char="•"/>
            </a:pPr>
            <a:r>
              <a:rPr lang="en-US" sz="1800" dirty="0">
                <a:hlinkClick r:id="rId12"/>
              </a:rPr>
              <a:t>https://matplotlib.org/</a:t>
            </a:r>
            <a:endParaRPr lang="en-US" sz="1800" dirty="0"/>
          </a:p>
        </p:txBody>
      </p:sp>
    </p:spTree>
    <p:extLst>
      <p:ext uri="{BB962C8B-B14F-4D97-AF65-F5344CB8AC3E}">
        <p14:creationId xmlns:p14="http://schemas.microsoft.com/office/powerpoint/2010/main" val="1195084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73" name="Google Shape;73;p16"/>
          <p:cNvSpPr txBox="1">
            <a:spLocks noGrp="1"/>
          </p:cNvSpPr>
          <p:nvPr>
            <p:ph type="body" idx="1"/>
          </p:nvPr>
        </p:nvSpPr>
        <p:spPr>
          <a:xfrm>
            <a:off x="311701" y="1017725"/>
            <a:ext cx="8424086" cy="35511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 set of methods that can automatically detect patterns in data, and then use the uncovered patterns to predict future data, or to perform other kinds of decision making under uncertainty…” </a:t>
            </a:r>
            <a:r>
              <a:rPr lang="en-US" baseline="30000" dirty="0"/>
              <a:t>1</a:t>
            </a:r>
            <a:endParaRPr dirty="0"/>
          </a:p>
        </p:txBody>
      </p:sp>
      <p:sp>
        <p:nvSpPr>
          <p:cNvPr id="2" name="TextBox 1">
            <a:extLst>
              <a:ext uri="{FF2B5EF4-FFF2-40B4-BE49-F238E27FC236}">
                <a16:creationId xmlns:a16="http://schemas.microsoft.com/office/drawing/2014/main" id="{2F731672-F58F-294D-8DAA-07A3CC187283}"/>
              </a:ext>
            </a:extLst>
          </p:cNvPr>
          <p:cNvSpPr txBox="1"/>
          <p:nvPr/>
        </p:nvSpPr>
        <p:spPr>
          <a:xfrm>
            <a:off x="311700" y="4698475"/>
            <a:ext cx="8424086" cy="261610"/>
          </a:xfrm>
          <a:prstGeom prst="rect">
            <a:avLst/>
          </a:prstGeom>
          <a:noFill/>
        </p:spPr>
        <p:txBody>
          <a:bodyPr wrap="square" rtlCol="0">
            <a:spAutoFit/>
          </a:bodyPr>
          <a:lstStyle/>
          <a:p>
            <a:r>
              <a:rPr lang="en-US" sz="1100" dirty="0">
                <a:solidFill>
                  <a:schemeClr val="bg2">
                    <a:lumMod val="60000"/>
                    <a:lumOff val="40000"/>
                  </a:schemeClr>
                </a:solidFill>
              </a:rPr>
              <a:t>1. Machine Learning A Probabilistic Perspective </a:t>
            </a:r>
            <a:r>
              <a:rPr lang="en-US" sz="1100" i="1" dirty="0">
                <a:solidFill>
                  <a:schemeClr val="bg2">
                    <a:lumMod val="60000"/>
                    <a:lumOff val="40000"/>
                  </a:schemeClr>
                </a:solidFill>
              </a:rPr>
              <a:t>Kevin P. Murphy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itle 2">
            <a:extLst>
              <a:ext uri="{FF2B5EF4-FFF2-40B4-BE49-F238E27FC236}">
                <a16:creationId xmlns:a16="http://schemas.microsoft.com/office/drawing/2014/main" id="{ED5EE593-50B4-614B-AD23-67C8C2D6485A}"/>
              </a:ext>
            </a:extLst>
          </p:cNvPr>
          <p:cNvSpPr>
            <a:spLocks noGrp="1"/>
          </p:cNvSpPr>
          <p:nvPr>
            <p:ph type="title"/>
          </p:nvPr>
        </p:nvSpPr>
        <p:spPr>
          <a:xfrm>
            <a:off x="311700" y="87827"/>
            <a:ext cx="4260300" cy="572700"/>
          </a:xfrm>
        </p:spPr>
        <p:txBody>
          <a:bodyPr/>
          <a:lstStyle/>
          <a:p>
            <a:r>
              <a:rPr lang="en-US" dirty="0"/>
              <a:t>Supervised</a:t>
            </a:r>
          </a:p>
        </p:txBody>
      </p:sp>
      <p:pic>
        <p:nvPicPr>
          <p:cNvPr id="7" name="Picture 6">
            <a:extLst>
              <a:ext uri="{FF2B5EF4-FFF2-40B4-BE49-F238E27FC236}">
                <a16:creationId xmlns:a16="http://schemas.microsoft.com/office/drawing/2014/main" id="{4F03BDB3-495D-FC46-8EA6-7C2E79DF4400}"/>
              </a:ext>
            </a:extLst>
          </p:cNvPr>
          <p:cNvPicPr>
            <a:picLocks noChangeAspect="1"/>
          </p:cNvPicPr>
          <p:nvPr/>
        </p:nvPicPr>
        <p:blipFill>
          <a:blip r:embed="rId3"/>
          <a:stretch>
            <a:fillRect/>
          </a:stretch>
        </p:blipFill>
        <p:spPr>
          <a:xfrm>
            <a:off x="311699" y="695314"/>
            <a:ext cx="2432277" cy="1362075"/>
          </a:xfrm>
          <a:prstGeom prst="rect">
            <a:avLst/>
          </a:prstGeom>
        </p:spPr>
      </p:pic>
      <p:pic>
        <p:nvPicPr>
          <p:cNvPr id="8" name="Picture 7">
            <a:extLst>
              <a:ext uri="{FF2B5EF4-FFF2-40B4-BE49-F238E27FC236}">
                <a16:creationId xmlns:a16="http://schemas.microsoft.com/office/drawing/2014/main" id="{769CC5F8-794F-3744-8206-BA1D93C4EE6B}"/>
              </a:ext>
            </a:extLst>
          </p:cNvPr>
          <p:cNvPicPr>
            <a:picLocks noChangeAspect="1"/>
          </p:cNvPicPr>
          <p:nvPr/>
        </p:nvPicPr>
        <p:blipFill>
          <a:blip r:embed="rId4"/>
          <a:stretch>
            <a:fillRect/>
          </a:stretch>
        </p:blipFill>
        <p:spPr>
          <a:xfrm>
            <a:off x="311699" y="2135034"/>
            <a:ext cx="2432277" cy="1469501"/>
          </a:xfrm>
          <a:prstGeom prst="rect">
            <a:avLst/>
          </a:prstGeom>
        </p:spPr>
      </p:pic>
      <p:pic>
        <p:nvPicPr>
          <p:cNvPr id="9" name="Picture 8">
            <a:extLst>
              <a:ext uri="{FF2B5EF4-FFF2-40B4-BE49-F238E27FC236}">
                <a16:creationId xmlns:a16="http://schemas.microsoft.com/office/drawing/2014/main" id="{2C2B0B70-030E-1542-B494-3CE4194D0347}"/>
              </a:ext>
            </a:extLst>
          </p:cNvPr>
          <p:cNvPicPr>
            <a:picLocks noChangeAspect="1"/>
          </p:cNvPicPr>
          <p:nvPr/>
        </p:nvPicPr>
        <p:blipFill>
          <a:blip r:embed="rId5"/>
          <a:stretch>
            <a:fillRect/>
          </a:stretch>
        </p:blipFill>
        <p:spPr>
          <a:xfrm>
            <a:off x="311699" y="3667890"/>
            <a:ext cx="2432276" cy="1303573"/>
          </a:xfrm>
          <a:prstGeom prst="rect">
            <a:avLst/>
          </a:prstGeom>
        </p:spPr>
      </p:pic>
      <p:sp>
        <p:nvSpPr>
          <p:cNvPr id="10" name="TextBox 9">
            <a:extLst>
              <a:ext uri="{FF2B5EF4-FFF2-40B4-BE49-F238E27FC236}">
                <a16:creationId xmlns:a16="http://schemas.microsoft.com/office/drawing/2014/main" id="{76CFBAFA-C8DC-BA47-9443-00ACA4498260}"/>
              </a:ext>
            </a:extLst>
          </p:cNvPr>
          <p:cNvSpPr txBox="1"/>
          <p:nvPr/>
        </p:nvSpPr>
        <p:spPr>
          <a:xfrm>
            <a:off x="2743975" y="1166948"/>
            <a:ext cx="1543050" cy="461665"/>
          </a:xfrm>
          <a:prstGeom prst="rect">
            <a:avLst/>
          </a:prstGeom>
          <a:noFill/>
        </p:spPr>
        <p:txBody>
          <a:bodyPr wrap="square" rtlCol="0">
            <a:spAutoFit/>
          </a:bodyPr>
          <a:lstStyle/>
          <a:p>
            <a:r>
              <a:rPr lang="en-US" sz="2400" dirty="0"/>
              <a:t>LION</a:t>
            </a:r>
          </a:p>
        </p:txBody>
      </p:sp>
      <p:sp>
        <p:nvSpPr>
          <p:cNvPr id="13" name="TextBox 12">
            <a:extLst>
              <a:ext uri="{FF2B5EF4-FFF2-40B4-BE49-F238E27FC236}">
                <a16:creationId xmlns:a16="http://schemas.microsoft.com/office/drawing/2014/main" id="{412259FF-ED0A-A741-AA65-C36E6EB448A9}"/>
              </a:ext>
            </a:extLst>
          </p:cNvPr>
          <p:cNvSpPr txBox="1"/>
          <p:nvPr/>
        </p:nvSpPr>
        <p:spPr>
          <a:xfrm>
            <a:off x="2743975" y="2638951"/>
            <a:ext cx="1543050" cy="461665"/>
          </a:xfrm>
          <a:prstGeom prst="rect">
            <a:avLst/>
          </a:prstGeom>
          <a:noFill/>
        </p:spPr>
        <p:txBody>
          <a:bodyPr wrap="square" rtlCol="0">
            <a:spAutoFit/>
          </a:bodyPr>
          <a:lstStyle/>
          <a:p>
            <a:r>
              <a:rPr lang="en-US" sz="2400" dirty="0"/>
              <a:t>TIGER</a:t>
            </a:r>
          </a:p>
        </p:txBody>
      </p:sp>
      <p:sp>
        <p:nvSpPr>
          <p:cNvPr id="14" name="TextBox 13">
            <a:extLst>
              <a:ext uri="{FF2B5EF4-FFF2-40B4-BE49-F238E27FC236}">
                <a16:creationId xmlns:a16="http://schemas.microsoft.com/office/drawing/2014/main" id="{9A39BAC9-1834-084D-9D45-5CB829FBC2C0}"/>
              </a:ext>
            </a:extLst>
          </p:cNvPr>
          <p:cNvSpPr txBox="1"/>
          <p:nvPr/>
        </p:nvSpPr>
        <p:spPr>
          <a:xfrm>
            <a:off x="2743975" y="4088843"/>
            <a:ext cx="1543050" cy="461665"/>
          </a:xfrm>
          <a:prstGeom prst="rect">
            <a:avLst/>
          </a:prstGeom>
          <a:noFill/>
        </p:spPr>
        <p:txBody>
          <a:bodyPr wrap="square" rtlCol="0">
            <a:spAutoFit/>
          </a:bodyPr>
          <a:lstStyle/>
          <a:p>
            <a:r>
              <a:rPr lang="en-US" sz="2400" dirty="0"/>
              <a:t>SLOTH</a:t>
            </a:r>
          </a:p>
        </p:txBody>
      </p:sp>
      <p:pic>
        <p:nvPicPr>
          <p:cNvPr id="11" name="Picture 10">
            <a:extLst>
              <a:ext uri="{FF2B5EF4-FFF2-40B4-BE49-F238E27FC236}">
                <a16:creationId xmlns:a16="http://schemas.microsoft.com/office/drawing/2014/main" id="{E1B3BEC1-2574-994B-AC25-DBB853F1505E}"/>
              </a:ext>
            </a:extLst>
          </p:cNvPr>
          <p:cNvPicPr>
            <a:picLocks noChangeAspect="1"/>
          </p:cNvPicPr>
          <p:nvPr/>
        </p:nvPicPr>
        <p:blipFill>
          <a:blip r:embed="rId6"/>
          <a:stretch>
            <a:fillRect/>
          </a:stretch>
        </p:blipFill>
        <p:spPr>
          <a:xfrm>
            <a:off x="3671888" y="0"/>
            <a:ext cx="4429451" cy="3100616"/>
          </a:xfrm>
          <a:prstGeom prst="rect">
            <a:avLst/>
          </a:prstGeom>
        </p:spPr>
      </p:pic>
      <p:graphicFrame>
        <p:nvGraphicFramePr>
          <p:cNvPr id="12" name="Table 11">
            <a:extLst>
              <a:ext uri="{FF2B5EF4-FFF2-40B4-BE49-F238E27FC236}">
                <a16:creationId xmlns:a16="http://schemas.microsoft.com/office/drawing/2014/main" id="{417D40F7-EBDB-4A49-94F0-A0984021C899}"/>
              </a:ext>
            </a:extLst>
          </p:cNvPr>
          <p:cNvGraphicFramePr>
            <a:graphicFrameLocks noGrp="1"/>
          </p:cNvGraphicFramePr>
          <p:nvPr>
            <p:extLst>
              <p:ext uri="{D42A27DB-BD31-4B8C-83A1-F6EECF244321}">
                <p14:modId xmlns:p14="http://schemas.microsoft.com/office/powerpoint/2010/main" val="3042649303"/>
              </p:ext>
            </p:extLst>
          </p:nvPr>
        </p:nvGraphicFramePr>
        <p:xfrm>
          <a:off x="6400026" y="1559927"/>
          <a:ext cx="2310153" cy="3416298"/>
        </p:xfrm>
        <a:graphic>
          <a:graphicData uri="http://schemas.openxmlformats.org/drawingml/2006/table">
            <a:tbl>
              <a:tblPr>
                <a:tableStyleId>{073A0DAA-6AF3-43AB-8588-CEC1D06C72B9}</a:tableStyleId>
              </a:tblPr>
              <a:tblGrid>
                <a:gridCol w="943199">
                  <a:extLst>
                    <a:ext uri="{9D8B030D-6E8A-4147-A177-3AD203B41FA5}">
                      <a16:colId xmlns:a16="http://schemas.microsoft.com/office/drawing/2014/main" val="1695782878"/>
                    </a:ext>
                  </a:extLst>
                </a:gridCol>
                <a:gridCol w="1366954">
                  <a:extLst>
                    <a:ext uri="{9D8B030D-6E8A-4147-A177-3AD203B41FA5}">
                      <a16:colId xmlns:a16="http://schemas.microsoft.com/office/drawing/2014/main" val="904577577"/>
                    </a:ext>
                  </a:extLst>
                </a:gridCol>
              </a:tblGrid>
              <a:tr h="294509">
                <a:tc>
                  <a:txBody>
                    <a:bodyPr/>
                    <a:lstStyle/>
                    <a:p>
                      <a:pPr algn="ctr" fontAlgn="b"/>
                      <a:r>
                        <a:rPr lang="en-US" sz="1700" u="none" strike="noStrike">
                          <a:effectLst/>
                        </a:rPr>
                        <a:t>Input (x)</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700" u="none" strike="noStrike">
                          <a:effectLst/>
                        </a:rPr>
                        <a:t>Output (y)</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4824833"/>
                  </a:ext>
                </a:extLst>
              </a:tr>
              <a:tr h="282728">
                <a:tc>
                  <a:txBody>
                    <a:bodyPr/>
                    <a:lstStyle/>
                    <a:p>
                      <a:pPr algn="r" fontAlgn="b"/>
                      <a:r>
                        <a:rPr lang="en-US" sz="1700" u="none" strike="noStrike">
                          <a:effectLst/>
                        </a:rPr>
                        <a:t>0</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4.41377431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482886"/>
                  </a:ext>
                </a:extLst>
              </a:tr>
              <a:tr h="282728">
                <a:tc>
                  <a:txBody>
                    <a:bodyPr/>
                    <a:lstStyle/>
                    <a:p>
                      <a:pPr algn="r" fontAlgn="b"/>
                      <a:r>
                        <a:rPr lang="en-US" sz="1700" u="none" strike="noStrike">
                          <a:effectLst/>
                        </a:rPr>
                        <a:t>0.2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4.71816215</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67047"/>
                  </a:ext>
                </a:extLst>
              </a:tr>
              <a:tr h="282728">
                <a:tc>
                  <a:txBody>
                    <a:bodyPr/>
                    <a:lstStyle/>
                    <a:p>
                      <a:pPr algn="r" fontAlgn="b"/>
                      <a:r>
                        <a:rPr lang="en-US" sz="1700" u="none" strike="noStrike">
                          <a:effectLst/>
                        </a:rPr>
                        <a:t>0.4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5.11207394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949991"/>
                  </a:ext>
                </a:extLst>
              </a:tr>
              <a:tr h="282728">
                <a:tc>
                  <a:txBody>
                    <a:bodyPr/>
                    <a:lstStyle/>
                    <a:p>
                      <a:pPr algn="r" fontAlgn="b"/>
                      <a:r>
                        <a:rPr lang="en-US" sz="1700" u="none" strike="noStrike">
                          <a:effectLst/>
                        </a:rPr>
                        <a:t>0.6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5.87469413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823180"/>
                  </a:ext>
                </a:extLst>
              </a:tr>
              <a:tr h="282728">
                <a:tc>
                  <a:txBody>
                    <a:bodyPr/>
                    <a:lstStyle/>
                    <a:p>
                      <a:pPr algn="r" fontAlgn="b"/>
                      <a:r>
                        <a:rPr lang="en-US" sz="1700" u="none" strike="noStrike">
                          <a:effectLst/>
                        </a:rPr>
                        <a:t>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6.41883521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025260"/>
                  </a:ext>
                </a:extLst>
              </a:tr>
              <a:tr h="282728">
                <a:tc>
                  <a:txBody>
                    <a:bodyPr/>
                    <a:lstStyle/>
                    <a:p>
                      <a:pPr algn="r" fontAlgn="b"/>
                      <a:r>
                        <a:rPr lang="en-US" sz="1700" u="none" strike="noStrike">
                          <a:effectLst/>
                        </a:rPr>
                        <a:t>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6.79750539</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120722"/>
                  </a:ext>
                </a:extLst>
              </a:tr>
              <a:tr h="282728">
                <a:tc>
                  <a:txBody>
                    <a:bodyPr/>
                    <a:lstStyle/>
                    <a:p>
                      <a:pPr algn="r" fontAlgn="b"/>
                      <a:r>
                        <a:rPr lang="en-US" sz="1700" u="none" strike="noStrike">
                          <a:effectLst/>
                        </a:rPr>
                        <a:t>1.2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7.68607383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276099"/>
                  </a:ext>
                </a:extLst>
              </a:tr>
              <a:tr h="282728">
                <a:tc>
                  <a:txBody>
                    <a:bodyPr/>
                    <a:lstStyle/>
                    <a:p>
                      <a:pPr algn="r" fontAlgn="b"/>
                      <a:r>
                        <a:rPr lang="en-US" sz="1700" u="none" strike="noStrike">
                          <a:effectLst/>
                        </a:rPr>
                        <a:t>1.4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8.30457583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11206"/>
                  </a:ext>
                </a:extLst>
              </a:tr>
              <a:tr h="282728">
                <a:tc>
                  <a:txBody>
                    <a:bodyPr/>
                    <a:lstStyle/>
                    <a:p>
                      <a:pPr algn="r" fontAlgn="b"/>
                      <a:r>
                        <a:rPr lang="en-US" sz="1700" u="none" strike="noStrike">
                          <a:effectLst/>
                        </a:rPr>
                        <a:t>1.6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9.03665808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454926"/>
                  </a:ext>
                </a:extLst>
              </a:tr>
              <a:tr h="282728">
                <a:tc>
                  <a:txBody>
                    <a:bodyPr/>
                    <a:lstStyle/>
                    <a:p>
                      <a:pPr algn="r" fontAlgn="b"/>
                      <a:r>
                        <a:rPr lang="en-US" sz="1700" u="none" strike="noStrike">
                          <a:effectLst/>
                        </a:rPr>
                        <a:t>1.8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9.61995057</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448932"/>
                  </a:ext>
                </a:extLst>
              </a:tr>
              <a:tr h="294509">
                <a:tc>
                  <a:txBody>
                    <a:bodyPr/>
                    <a:lstStyle/>
                    <a:p>
                      <a:pPr algn="r" fontAlgn="b"/>
                      <a:r>
                        <a:rPr lang="en-US" sz="1700" u="none" strike="noStrike">
                          <a:effectLst/>
                        </a:rPr>
                        <a:t>…</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dirty="0">
                          <a:effectLst/>
                        </a:rPr>
                        <a:t>…</a:t>
                      </a:r>
                      <a:endParaRPr lang="en-US" sz="1700" b="0" i="0" u="none" strike="noStrike" dirty="0">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59218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Unsupervised</a:t>
            </a:r>
          </a:p>
        </p:txBody>
      </p:sp>
      <p:pic>
        <p:nvPicPr>
          <p:cNvPr id="5" name="Picture 4">
            <a:extLst>
              <a:ext uri="{FF2B5EF4-FFF2-40B4-BE49-F238E27FC236}">
                <a16:creationId xmlns:a16="http://schemas.microsoft.com/office/drawing/2014/main" id="{96FB31D8-758D-FB40-AE31-CCAEA5527E5B}"/>
              </a:ext>
            </a:extLst>
          </p:cNvPr>
          <p:cNvPicPr>
            <a:picLocks noChangeAspect="1"/>
          </p:cNvPicPr>
          <p:nvPr/>
        </p:nvPicPr>
        <p:blipFill>
          <a:blip r:embed="rId3"/>
          <a:stretch>
            <a:fillRect/>
          </a:stretch>
        </p:blipFill>
        <p:spPr>
          <a:xfrm>
            <a:off x="247162" y="709601"/>
            <a:ext cx="2432277" cy="1362075"/>
          </a:xfrm>
          <a:prstGeom prst="rect">
            <a:avLst/>
          </a:prstGeom>
        </p:spPr>
      </p:pic>
      <p:pic>
        <p:nvPicPr>
          <p:cNvPr id="6" name="Picture 5">
            <a:extLst>
              <a:ext uri="{FF2B5EF4-FFF2-40B4-BE49-F238E27FC236}">
                <a16:creationId xmlns:a16="http://schemas.microsoft.com/office/drawing/2014/main" id="{A20461F5-2327-4C43-9325-38CF8CEF97F9}"/>
              </a:ext>
            </a:extLst>
          </p:cNvPr>
          <p:cNvPicPr>
            <a:picLocks noChangeAspect="1"/>
          </p:cNvPicPr>
          <p:nvPr/>
        </p:nvPicPr>
        <p:blipFill>
          <a:blip r:embed="rId4"/>
          <a:stretch>
            <a:fillRect/>
          </a:stretch>
        </p:blipFill>
        <p:spPr>
          <a:xfrm>
            <a:off x="247162" y="2149321"/>
            <a:ext cx="2432277" cy="1469501"/>
          </a:xfrm>
          <a:prstGeom prst="rect">
            <a:avLst/>
          </a:prstGeom>
        </p:spPr>
      </p:pic>
      <p:pic>
        <p:nvPicPr>
          <p:cNvPr id="7" name="Picture 6">
            <a:extLst>
              <a:ext uri="{FF2B5EF4-FFF2-40B4-BE49-F238E27FC236}">
                <a16:creationId xmlns:a16="http://schemas.microsoft.com/office/drawing/2014/main" id="{D153D3C5-39EC-A249-8C57-0DAAF48871BD}"/>
              </a:ext>
            </a:extLst>
          </p:cNvPr>
          <p:cNvPicPr>
            <a:picLocks noChangeAspect="1"/>
          </p:cNvPicPr>
          <p:nvPr/>
        </p:nvPicPr>
        <p:blipFill>
          <a:blip r:embed="rId5"/>
          <a:stretch>
            <a:fillRect/>
          </a:stretch>
        </p:blipFill>
        <p:spPr>
          <a:xfrm>
            <a:off x="247162" y="3682177"/>
            <a:ext cx="2432276" cy="1303573"/>
          </a:xfrm>
          <a:prstGeom prst="rect">
            <a:avLst/>
          </a:prstGeom>
        </p:spPr>
      </p:pic>
      <p:sp>
        <p:nvSpPr>
          <p:cNvPr id="8" name="Oval 7">
            <a:extLst>
              <a:ext uri="{FF2B5EF4-FFF2-40B4-BE49-F238E27FC236}">
                <a16:creationId xmlns:a16="http://schemas.microsoft.com/office/drawing/2014/main" id="{5ACEB306-7F48-484E-B278-B0F612E458DC}"/>
              </a:ext>
            </a:extLst>
          </p:cNvPr>
          <p:cNvSpPr/>
          <p:nvPr/>
        </p:nvSpPr>
        <p:spPr>
          <a:xfrm>
            <a:off x="6552138" y="153590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22FF4DA-D202-1444-BFA6-DD64995131BE}"/>
              </a:ext>
            </a:extLst>
          </p:cNvPr>
          <p:cNvSpPr/>
          <p:nvPr/>
        </p:nvSpPr>
        <p:spPr>
          <a:xfrm>
            <a:off x="6237814" y="1769268"/>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C92C0-90DC-294A-8003-5C2569566227}"/>
              </a:ext>
            </a:extLst>
          </p:cNvPr>
          <p:cNvSpPr/>
          <p:nvPr/>
        </p:nvSpPr>
        <p:spPr>
          <a:xfrm>
            <a:off x="6583095" y="1935944"/>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F2E0BE5-19A1-084D-A7F7-F5CF204B2337}"/>
              </a:ext>
            </a:extLst>
          </p:cNvPr>
          <p:cNvSpPr/>
          <p:nvPr/>
        </p:nvSpPr>
        <p:spPr>
          <a:xfrm>
            <a:off x="6897419" y="1769267"/>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A2570-5EF7-6D49-99A2-0E70C33B7E9D}"/>
              </a:ext>
            </a:extLst>
          </p:cNvPr>
          <p:cNvSpPr/>
          <p:nvPr/>
        </p:nvSpPr>
        <p:spPr>
          <a:xfrm>
            <a:off x="6268771" y="2178832"/>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3C7E7D2-3250-CA4A-9451-CFA613A99246}"/>
              </a:ext>
            </a:extLst>
          </p:cNvPr>
          <p:cNvSpPr/>
          <p:nvPr/>
        </p:nvSpPr>
        <p:spPr>
          <a:xfrm>
            <a:off x="6787883" y="222407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D78E6A-210F-9E48-981A-F97045E220DC}"/>
              </a:ext>
            </a:extLst>
          </p:cNvPr>
          <p:cNvSpPr/>
          <p:nvPr/>
        </p:nvSpPr>
        <p:spPr>
          <a:xfrm>
            <a:off x="4629151" y="1623160"/>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0A24D7B-1E56-E84D-BEED-60F738815FA8}"/>
              </a:ext>
            </a:extLst>
          </p:cNvPr>
          <p:cNvSpPr/>
          <p:nvPr/>
        </p:nvSpPr>
        <p:spPr>
          <a:xfrm>
            <a:off x="4769644" y="2027962"/>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3EB6A09-AEA5-8541-AE7D-4C833CBF9FFB}"/>
              </a:ext>
            </a:extLst>
          </p:cNvPr>
          <p:cNvSpPr/>
          <p:nvPr/>
        </p:nvSpPr>
        <p:spPr>
          <a:xfrm>
            <a:off x="5026819" y="1758891"/>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74FB70-696E-C74A-88C6-199F64FEC3F2}"/>
              </a:ext>
            </a:extLst>
          </p:cNvPr>
          <p:cNvSpPr/>
          <p:nvPr/>
        </p:nvSpPr>
        <p:spPr>
          <a:xfrm>
            <a:off x="4386263" y="195414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B0E2E3B-912A-804A-91B4-963CF4725C71}"/>
              </a:ext>
            </a:extLst>
          </p:cNvPr>
          <p:cNvSpPr/>
          <p:nvPr/>
        </p:nvSpPr>
        <p:spPr>
          <a:xfrm>
            <a:off x="4900614" y="1449318"/>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E54654-D29C-F246-A89E-7C710E4897AA}"/>
              </a:ext>
            </a:extLst>
          </p:cNvPr>
          <p:cNvSpPr/>
          <p:nvPr/>
        </p:nvSpPr>
        <p:spPr>
          <a:xfrm>
            <a:off x="5823744" y="3017217"/>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68B78A-2C7F-164A-9F37-417952C24E89}"/>
              </a:ext>
            </a:extLst>
          </p:cNvPr>
          <p:cNvSpPr/>
          <p:nvPr/>
        </p:nvSpPr>
        <p:spPr>
          <a:xfrm>
            <a:off x="6019006" y="3332221"/>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B6C9A2-C393-DB44-8C83-1C9891D32D84}"/>
              </a:ext>
            </a:extLst>
          </p:cNvPr>
          <p:cNvSpPr/>
          <p:nvPr/>
        </p:nvSpPr>
        <p:spPr>
          <a:xfrm>
            <a:off x="5437980" y="3152948"/>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BBA448-BA2C-484E-B05B-86DCD0675E7F}"/>
              </a:ext>
            </a:extLst>
          </p:cNvPr>
          <p:cNvSpPr/>
          <p:nvPr/>
        </p:nvSpPr>
        <p:spPr>
          <a:xfrm>
            <a:off x="5535612" y="3541770"/>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1679AB-2418-F644-970C-E4124B284CCE}"/>
              </a:ext>
            </a:extLst>
          </p:cNvPr>
          <p:cNvSpPr/>
          <p:nvPr/>
        </p:nvSpPr>
        <p:spPr>
          <a:xfrm>
            <a:off x="5928518" y="3677502"/>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8B9BC0C-3A15-1D4E-8387-264AA739E9C0}"/>
              </a:ext>
            </a:extLst>
          </p:cNvPr>
          <p:cNvSpPr/>
          <p:nvPr/>
        </p:nvSpPr>
        <p:spPr>
          <a:xfrm>
            <a:off x="5696345" y="3347359"/>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F45463-FAD1-4948-A0B5-1C4BC346606F}"/>
              </a:ext>
            </a:extLst>
          </p:cNvPr>
          <p:cNvSpPr/>
          <p:nvPr/>
        </p:nvSpPr>
        <p:spPr>
          <a:xfrm>
            <a:off x="6625956" y="2145493"/>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21503D-0A2F-FE49-B0A4-093A50C33528}"/>
              </a:ext>
            </a:extLst>
          </p:cNvPr>
          <p:cNvSpPr/>
          <p:nvPr/>
        </p:nvSpPr>
        <p:spPr>
          <a:xfrm>
            <a:off x="4920853" y="154465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8BD79F-9966-BA45-A09A-51919930F94A}"/>
              </a:ext>
            </a:extLst>
          </p:cNvPr>
          <p:cNvSpPr/>
          <p:nvPr/>
        </p:nvSpPr>
        <p:spPr>
          <a:xfrm>
            <a:off x="4699397" y="1937476"/>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485F45-15AA-B646-AC97-B6A8E95F9560}"/>
              </a:ext>
            </a:extLst>
          </p:cNvPr>
          <p:cNvPicPr>
            <a:picLocks noChangeAspect="1"/>
          </p:cNvPicPr>
          <p:nvPr/>
        </p:nvPicPr>
        <p:blipFill>
          <a:blip r:embed="rId3"/>
          <a:stretch>
            <a:fillRect/>
          </a:stretch>
        </p:blipFill>
        <p:spPr>
          <a:xfrm>
            <a:off x="6567902" y="102392"/>
            <a:ext cx="2432277" cy="1362075"/>
          </a:xfrm>
          <a:prstGeom prst="rect">
            <a:avLst/>
          </a:prstGeom>
        </p:spPr>
      </p:pic>
      <p:pic>
        <p:nvPicPr>
          <p:cNvPr id="29" name="Picture 28">
            <a:extLst>
              <a:ext uri="{FF2B5EF4-FFF2-40B4-BE49-F238E27FC236}">
                <a16:creationId xmlns:a16="http://schemas.microsoft.com/office/drawing/2014/main" id="{2E809AA1-DE81-2C4A-BF22-2D69064EADCC}"/>
              </a:ext>
            </a:extLst>
          </p:cNvPr>
          <p:cNvPicPr>
            <a:picLocks noChangeAspect="1"/>
          </p:cNvPicPr>
          <p:nvPr/>
        </p:nvPicPr>
        <p:blipFill>
          <a:blip r:embed="rId4"/>
          <a:stretch>
            <a:fillRect/>
          </a:stretch>
        </p:blipFill>
        <p:spPr>
          <a:xfrm>
            <a:off x="6373545" y="3516249"/>
            <a:ext cx="2432277" cy="1469501"/>
          </a:xfrm>
          <a:prstGeom prst="rect">
            <a:avLst/>
          </a:prstGeom>
        </p:spPr>
      </p:pic>
      <p:pic>
        <p:nvPicPr>
          <p:cNvPr id="31" name="Picture 30">
            <a:extLst>
              <a:ext uri="{FF2B5EF4-FFF2-40B4-BE49-F238E27FC236}">
                <a16:creationId xmlns:a16="http://schemas.microsoft.com/office/drawing/2014/main" id="{FC7234AB-FD40-604D-BF28-37276AD8EDD0}"/>
              </a:ext>
            </a:extLst>
          </p:cNvPr>
          <p:cNvPicPr>
            <a:picLocks noChangeAspect="1"/>
          </p:cNvPicPr>
          <p:nvPr/>
        </p:nvPicPr>
        <p:blipFill>
          <a:blip r:embed="rId5"/>
          <a:stretch>
            <a:fillRect/>
          </a:stretch>
        </p:blipFill>
        <p:spPr>
          <a:xfrm>
            <a:off x="1991047" y="709601"/>
            <a:ext cx="2432276" cy="1303573"/>
          </a:xfrm>
          <a:prstGeom prst="rect">
            <a:avLst/>
          </a:prstGeom>
        </p:spPr>
      </p:pic>
    </p:spTree>
    <p:extLst>
      <p:ext uri="{BB962C8B-B14F-4D97-AF65-F5344CB8AC3E}">
        <p14:creationId xmlns:p14="http://schemas.microsoft.com/office/powerpoint/2010/main" val="385303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Reinforcement Learning</a:t>
            </a:r>
          </a:p>
        </p:txBody>
      </p:sp>
      <p:pic>
        <p:nvPicPr>
          <p:cNvPr id="3" name="Picture 2">
            <a:extLst>
              <a:ext uri="{FF2B5EF4-FFF2-40B4-BE49-F238E27FC236}">
                <a16:creationId xmlns:a16="http://schemas.microsoft.com/office/drawing/2014/main" id="{9D3791AB-2161-E145-9709-53B3DBCC7495}"/>
              </a:ext>
            </a:extLst>
          </p:cNvPr>
          <p:cNvPicPr>
            <a:picLocks noChangeAspect="1"/>
          </p:cNvPicPr>
          <p:nvPr/>
        </p:nvPicPr>
        <p:blipFill>
          <a:blip r:embed="rId3"/>
          <a:stretch>
            <a:fillRect/>
          </a:stretch>
        </p:blipFill>
        <p:spPr>
          <a:xfrm>
            <a:off x="1318646" y="1215258"/>
            <a:ext cx="6506707" cy="3185292"/>
          </a:xfrm>
          <a:prstGeom prst="rect">
            <a:avLst/>
          </a:prstGeom>
        </p:spPr>
      </p:pic>
    </p:spTree>
    <p:extLst>
      <p:ext uri="{BB962C8B-B14F-4D97-AF65-F5344CB8AC3E}">
        <p14:creationId xmlns:p14="http://schemas.microsoft.com/office/powerpoint/2010/main" val="104998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Supervised ML Task  </a:t>
            </a:r>
          </a:p>
        </p:txBody>
      </p:sp>
      <p:sp>
        <p:nvSpPr>
          <p:cNvPr id="3" name="TextBox 2">
            <a:extLst>
              <a:ext uri="{FF2B5EF4-FFF2-40B4-BE49-F238E27FC236}">
                <a16:creationId xmlns:a16="http://schemas.microsoft.com/office/drawing/2014/main" id="{411C220E-FC2E-514C-BD65-7E8F6E180019}"/>
              </a:ext>
            </a:extLst>
          </p:cNvPr>
          <p:cNvSpPr txBox="1"/>
          <p:nvPr/>
        </p:nvSpPr>
        <p:spPr>
          <a:xfrm>
            <a:off x="425999" y="1212325"/>
            <a:ext cx="8060775" cy="2677656"/>
          </a:xfrm>
          <a:prstGeom prst="rect">
            <a:avLst/>
          </a:prstGeom>
          <a:noFill/>
        </p:spPr>
        <p:txBody>
          <a:bodyPr wrap="square" rtlCol="0">
            <a:spAutoFit/>
          </a:bodyPr>
          <a:lstStyle/>
          <a:p>
            <a:pPr marL="342900" indent="-342900">
              <a:buFont typeface="+mj-lt"/>
              <a:buAutoNum type="arabicPeriod"/>
            </a:pPr>
            <a:r>
              <a:rPr lang="en-US" sz="2400" dirty="0"/>
              <a:t>Data – input and output values</a:t>
            </a:r>
            <a:endParaRPr lang="en-US" sz="2400" b="0" dirty="0"/>
          </a:p>
          <a:p>
            <a:pPr marL="342900" indent="-342900">
              <a:buFont typeface="+mj-lt"/>
              <a:buAutoNum type="arabicPeriod"/>
            </a:pPr>
            <a:r>
              <a:rPr lang="en-US" sz="2400" dirty="0"/>
              <a:t>Model – we will decide the model and the ML algorithm will be trained to learn the model parameters </a:t>
            </a:r>
          </a:p>
          <a:p>
            <a:pPr marL="342900" indent="-342900">
              <a:buFont typeface="+mj-lt"/>
              <a:buAutoNum type="arabicPeriod"/>
            </a:pPr>
            <a:r>
              <a:rPr lang="en-US" sz="2400" dirty="0"/>
              <a:t>Loss Function – a measure of how good our model is; usually measure the difference between the true value and the value predicted by our model</a:t>
            </a:r>
          </a:p>
          <a:p>
            <a:r>
              <a:rPr lang="en-US" sz="2400" dirty="0"/>
              <a:t>4. Training – Depends on model/task </a:t>
            </a:r>
          </a:p>
        </p:txBody>
      </p:sp>
    </p:spTree>
    <p:extLst>
      <p:ext uri="{BB962C8B-B14F-4D97-AF65-F5344CB8AC3E}">
        <p14:creationId xmlns:p14="http://schemas.microsoft.com/office/powerpoint/2010/main" val="342256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79A32-5432-0D4B-AF3F-09E64038E9AA}"/>
              </a:ext>
            </a:extLst>
          </p:cNvPr>
          <p:cNvPicPr>
            <a:picLocks noChangeAspect="1"/>
          </p:cNvPicPr>
          <p:nvPr/>
        </p:nvPicPr>
        <p:blipFill>
          <a:blip r:embed="rId3"/>
          <a:stretch>
            <a:fillRect/>
          </a:stretch>
        </p:blipFill>
        <p:spPr>
          <a:xfrm>
            <a:off x="-415705" y="1496569"/>
            <a:ext cx="7293861" cy="3646931"/>
          </a:xfrm>
          <a:prstGeom prst="rect">
            <a:avLst/>
          </a:prstGeom>
        </p:spPr>
      </p:pic>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p:txBody>
          <a:bodyPr/>
          <a:lstStyle/>
          <a:p>
            <a:r>
              <a:rPr lang="en-US" dirty="0"/>
              <a:t>Example: Polynomial Regression</a:t>
            </a:r>
          </a:p>
        </p:txBody>
      </p:sp>
      <p:sp>
        <p:nvSpPr>
          <p:cNvPr id="3" name="Text Placeholder 2">
            <a:extLst>
              <a:ext uri="{FF2B5EF4-FFF2-40B4-BE49-F238E27FC236}">
                <a16:creationId xmlns:a16="http://schemas.microsoft.com/office/drawing/2014/main" id="{631C9CD9-9675-D44C-957B-73BFE43B6410}"/>
              </a:ext>
            </a:extLst>
          </p:cNvPr>
          <p:cNvSpPr>
            <a:spLocks noGrp="1"/>
          </p:cNvSpPr>
          <p:nvPr>
            <p:ph type="body" idx="1"/>
          </p:nvPr>
        </p:nvSpPr>
        <p:spPr>
          <a:xfrm>
            <a:off x="240260" y="923869"/>
            <a:ext cx="8520600" cy="462013"/>
          </a:xfrm>
        </p:spPr>
        <p:txBody>
          <a:bodyPr/>
          <a:lstStyle/>
          <a:p>
            <a:pPr marL="114300" indent="0">
              <a:buNone/>
            </a:pPr>
            <a:r>
              <a:rPr lang="en-US" dirty="0">
                <a:hlinkClick r:id="rId4"/>
              </a:rPr>
              <a:t>https://github.com/kylinmb/IntroductionToMachineLearning</a:t>
            </a:r>
            <a:endParaRPr lang="en-US" dirty="0"/>
          </a:p>
        </p:txBody>
      </p:sp>
      <p:pic>
        <p:nvPicPr>
          <p:cNvPr id="8" name="Picture 7">
            <a:extLst>
              <a:ext uri="{FF2B5EF4-FFF2-40B4-BE49-F238E27FC236}">
                <a16:creationId xmlns:a16="http://schemas.microsoft.com/office/drawing/2014/main" id="{13D2CCDB-066D-0B40-9F2E-A8B24B3FE829}"/>
              </a:ext>
            </a:extLst>
          </p:cNvPr>
          <p:cNvPicPr>
            <a:picLocks noChangeAspect="1"/>
          </p:cNvPicPr>
          <p:nvPr/>
        </p:nvPicPr>
        <p:blipFill>
          <a:blip r:embed="rId5"/>
          <a:stretch>
            <a:fillRect/>
          </a:stretch>
        </p:blipFill>
        <p:spPr>
          <a:xfrm>
            <a:off x="-415705" y="1496569"/>
            <a:ext cx="7293862" cy="364693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5F0FCD8-AC6E-E746-B579-065362E1C36C}"/>
                  </a:ext>
                </a:extLst>
              </p:cNvPr>
              <p:cNvSpPr txBox="1"/>
              <p:nvPr/>
            </p:nvSpPr>
            <p:spPr>
              <a:xfrm>
                <a:off x="6365081" y="2294751"/>
                <a:ext cx="2671763"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=1 −2</m:t>
                      </m:r>
                      <m:r>
                        <a:rPr lang="en-US" sz="1800" b="0" i="1" smtClean="0">
                          <a:latin typeface="Cambria Math" panose="02040503050406030204" pitchFamily="18" charset="0"/>
                        </a:rPr>
                        <m:t>𝑥</m:t>
                      </m:r>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oMath>
                  </m:oMathPara>
                </a14:m>
                <a:endParaRPr lang="en-US" sz="1800" dirty="0"/>
              </a:p>
            </p:txBody>
          </p:sp>
        </mc:Choice>
        <mc:Fallback>
          <p:sp>
            <p:nvSpPr>
              <p:cNvPr id="6" name="TextBox 5">
                <a:extLst>
                  <a:ext uri="{FF2B5EF4-FFF2-40B4-BE49-F238E27FC236}">
                    <a16:creationId xmlns:a16="http://schemas.microsoft.com/office/drawing/2014/main" id="{05F0FCD8-AC6E-E746-B579-065362E1C36C}"/>
                  </a:ext>
                </a:extLst>
              </p:cNvPr>
              <p:cNvSpPr txBox="1">
                <a:spLocks noRot="1" noChangeAspect="1" noMove="1" noResize="1" noEditPoints="1" noAdjustHandles="1" noChangeArrowheads="1" noChangeShapeType="1" noTextEdit="1"/>
              </p:cNvSpPr>
              <p:nvPr/>
            </p:nvSpPr>
            <p:spPr>
              <a:xfrm>
                <a:off x="6365081" y="2294751"/>
                <a:ext cx="2671763" cy="276999"/>
              </a:xfrm>
              <a:prstGeom prst="rect">
                <a:avLst/>
              </a:prstGeom>
              <a:blipFill>
                <a:blip r:embed="rId6"/>
                <a:stretch>
                  <a:fillRect l="-2830" r="-472" b="-39130"/>
                </a:stretch>
              </a:blipFill>
            </p:spPr>
            <p:txBody>
              <a:bodyPr/>
              <a:lstStyle/>
              <a:p>
                <a:r>
                  <a:rPr lang="en-US">
                    <a:noFill/>
                  </a:rPr>
                  <a:t> </a:t>
                </a:r>
              </a:p>
            </p:txBody>
          </p:sp>
        </mc:Fallback>
      </mc:AlternateContent>
    </p:spTree>
    <p:extLst>
      <p:ext uri="{BB962C8B-B14F-4D97-AF65-F5344CB8AC3E}">
        <p14:creationId xmlns:p14="http://schemas.microsoft.com/office/powerpoint/2010/main" val="38348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a:xfrm>
            <a:off x="311700" y="445025"/>
            <a:ext cx="8520600" cy="572700"/>
          </a:xfrm>
        </p:spPr>
        <p:txBody>
          <a:bodyPr/>
          <a:lstStyle/>
          <a:p>
            <a:r>
              <a:rPr lang="en-US" dirty="0"/>
              <a:t>Example: Polynomial Regression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5F0FCD8-AC6E-E746-B579-065362E1C36C}"/>
                  </a:ext>
                </a:extLst>
              </p:cNvPr>
              <p:cNvSpPr txBox="1"/>
              <p:nvPr/>
            </p:nvSpPr>
            <p:spPr>
              <a:xfrm>
                <a:off x="747469" y="2294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oMath>
                  </m:oMathPara>
                </a14:m>
                <a:endParaRPr lang="en-US" sz="1800" dirty="0"/>
              </a:p>
            </p:txBody>
          </p:sp>
        </mc:Choice>
        <mc:Fallback>
          <p:sp>
            <p:nvSpPr>
              <p:cNvPr id="6" name="TextBox 5">
                <a:extLst>
                  <a:ext uri="{FF2B5EF4-FFF2-40B4-BE49-F238E27FC236}">
                    <a16:creationId xmlns:a16="http://schemas.microsoft.com/office/drawing/2014/main" id="{05F0FCD8-AC6E-E746-B579-065362E1C36C}"/>
                  </a:ext>
                </a:extLst>
              </p:cNvPr>
              <p:cNvSpPr txBox="1">
                <a:spLocks noRot="1" noChangeAspect="1" noMove="1" noResize="1" noEditPoints="1" noAdjustHandles="1" noChangeArrowheads="1" noChangeShapeType="1" noTextEdit="1"/>
              </p:cNvSpPr>
              <p:nvPr/>
            </p:nvSpPr>
            <p:spPr>
              <a:xfrm>
                <a:off x="747469" y="2294751"/>
                <a:ext cx="3388763" cy="276999"/>
              </a:xfrm>
              <a:prstGeom prst="rect">
                <a:avLst/>
              </a:prstGeom>
              <a:blipFill>
                <a:blip r:embed="rId3"/>
                <a:stretch>
                  <a:fillRect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B1FEAAE-AB78-354F-BF1B-AA77C75ACF24}"/>
                  </a:ext>
                </a:extLst>
              </p:cNvPr>
              <p:cNvSpPr txBox="1"/>
              <p:nvPr/>
            </p:nvSpPr>
            <p:spPr>
              <a:xfrm>
                <a:off x="747470" y="2886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smtClean="0">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oMath>
                  </m:oMathPara>
                </a14:m>
                <a:endParaRPr lang="en-US" sz="1800" dirty="0"/>
              </a:p>
            </p:txBody>
          </p:sp>
        </mc:Choice>
        <mc:Fallback>
          <p:sp>
            <p:nvSpPr>
              <p:cNvPr id="9" name="TextBox 8">
                <a:extLst>
                  <a:ext uri="{FF2B5EF4-FFF2-40B4-BE49-F238E27FC236}">
                    <a16:creationId xmlns:a16="http://schemas.microsoft.com/office/drawing/2014/main" id="{3B1FEAAE-AB78-354F-BF1B-AA77C75ACF24}"/>
                  </a:ext>
                </a:extLst>
              </p:cNvPr>
              <p:cNvSpPr txBox="1">
                <a:spLocks noRot="1" noChangeAspect="1" noMove="1" noResize="1" noEditPoints="1" noAdjustHandles="1" noChangeArrowheads="1" noChangeShapeType="1" noTextEdit="1"/>
              </p:cNvSpPr>
              <p:nvPr/>
            </p:nvSpPr>
            <p:spPr>
              <a:xfrm>
                <a:off x="747470" y="2886751"/>
                <a:ext cx="3388763" cy="276999"/>
              </a:xfrm>
              <a:prstGeom prst="rect">
                <a:avLst/>
              </a:prstGeom>
              <a:blipFill>
                <a:blip r:embed="rId4"/>
                <a:stretch>
                  <a:fillRect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D4DE4F3-9DA2-8141-BFF0-9245AA0EDEE2}"/>
                  </a:ext>
                </a:extLst>
              </p:cNvPr>
              <p:cNvSpPr txBox="1"/>
              <p:nvPr/>
            </p:nvSpPr>
            <p:spPr>
              <a:xfrm>
                <a:off x="747471" y="3478751"/>
                <a:ext cx="33887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0</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3</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oMath>
                  </m:oMathPara>
                </a14:m>
                <a:endParaRPr lang="en-US" sz="1800" dirty="0"/>
              </a:p>
            </p:txBody>
          </p:sp>
        </mc:Choice>
        <mc:Fallback>
          <p:sp>
            <p:nvSpPr>
              <p:cNvPr id="10" name="TextBox 9">
                <a:extLst>
                  <a:ext uri="{FF2B5EF4-FFF2-40B4-BE49-F238E27FC236}">
                    <a16:creationId xmlns:a16="http://schemas.microsoft.com/office/drawing/2014/main" id="{AD4DE4F3-9DA2-8141-BFF0-9245AA0EDEE2}"/>
                  </a:ext>
                </a:extLst>
              </p:cNvPr>
              <p:cNvSpPr txBox="1">
                <a:spLocks noRot="1" noChangeAspect="1" noMove="1" noResize="1" noEditPoints="1" noAdjustHandles="1" noChangeArrowheads="1" noChangeShapeType="1" noTextEdit="1"/>
              </p:cNvSpPr>
              <p:nvPr/>
            </p:nvSpPr>
            <p:spPr>
              <a:xfrm>
                <a:off x="747471" y="3478751"/>
                <a:ext cx="3388763" cy="276999"/>
              </a:xfrm>
              <a:prstGeom prst="rect">
                <a:avLst/>
              </a:prstGeom>
              <a:blipFill>
                <a:blip r:embed="rId5"/>
                <a:stretch>
                  <a:fillRect l="-1119"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04C4FA-7F36-A042-B6CD-4132CBE5C869}"/>
                  </a:ext>
                </a:extLst>
              </p:cNvPr>
              <p:cNvSpPr txBox="1"/>
              <p:nvPr/>
            </p:nvSpPr>
            <p:spPr>
              <a:xfrm>
                <a:off x="311700" y="4061228"/>
                <a:ext cx="4260300" cy="80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=0</m:t>
                          </m:r>
                        </m:sub>
                        <m:sup>
                          <m:r>
                            <a:rPr lang="en-US" sz="1800" b="0" i="1" smtClean="0">
                              <a:latin typeface="Cambria Math" panose="02040503050406030204" pitchFamily="18" charset="0"/>
                            </a:rPr>
                            <m:t>𝑑</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𝑖</m:t>
                              </m:r>
                            </m:sup>
                          </m:sSup>
                        </m:e>
                      </m:nary>
                    </m:oMath>
                  </m:oMathPara>
                </a14:m>
                <a:endParaRPr lang="en-US" sz="1800" dirty="0"/>
              </a:p>
            </p:txBody>
          </p:sp>
        </mc:Choice>
        <mc:Fallback>
          <p:sp>
            <p:nvSpPr>
              <p:cNvPr id="14" name="TextBox 13">
                <a:extLst>
                  <a:ext uri="{FF2B5EF4-FFF2-40B4-BE49-F238E27FC236}">
                    <a16:creationId xmlns:a16="http://schemas.microsoft.com/office/drawing/2014/main" id="{5E04C4FA-7F36-A042-B6CD-4132CBE5C869}"/>
                  </a:ext>
                </a:extLst>
              </p:cNvPr>
              <p:cNvSpPr txBox="1">
                <a:spLocks noRot="1" noChangeAspect="1" noMove="1" noResize="1" noEditPoints="1" noAdjustHandles="1" noChangeArrowheads="1" noChangeShapeType="1" noTextEdit="1"/>
              </p:cNvSpPr>
              <p:nvPr/>
            </p:nvSpPr>
            <p:spPr>
              <a:xfrm>
                <a:off x="311700" y="4061228"/>
                <a:ext cx="4260300" cy="808042"/>
              </a:xfrm>
              <a:prstGeom prst="rect">
                <a:avLst/>
              </a:prstGeom>
              <a:blipFill>
                <a:blip r:embed="rId6"/>
                <a:stretch>
                  <a:fillRect t="-107813" b="-16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2746A18-235F-024F-9B34-DE01CCFB0A2A}"/>
                  </a:ext>
                </a:extLst>
              </p:cNvPr>
              <p:cNvSpPr txBox="1"/>
              <p:nvPr/>
            </p:nvSpPr>
            <p:spPr>
              <a:xfrm>
                <a:off x="5508962" y="1386208"/>
                <a:ext cx="2782941" cy="7956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ℒ</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sSup>
                        <m:sSupPr>
                          <m:ctrlPr>
                            <a:rPr lang="en-US" sz="1800" b="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𝑓</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b="0" dirty="0">
                  <a:ea typeface="Cambria Math" panose="02040503050406030204" pitchFamily="18" charset="0"/>
                </a:endParaRPr>
              </a:p>
              <a:p>
                <a:endParaRPr lang="en-US" sz="1800" dirty="0"/>
              </a:p>
            </p:txBody>
          </p:sp>
        </mc:Choice>
        <mc:Fallback>
          <p:sp>
            <p:nvSpPr>
              <p:cNvPr id="15" name="TextBox 14">
                <a:extLst>
                  <a:ext uri="{FF2B5EF4-FFF2-40B4-BE49-F238E27FC236}">
                    <a16:creationId xmlns:a16="http://schemas.microsoft.com/office/drawing/2014/main" id="{02746A18-235F-024F-9B34-DE01CCFB0A2A}"/>
                  </a:ext>
                </a:extLst>
              </p:cNvPr>
              <p:cNvSpPr txBox="1">
                <a:spLocks noRot="1" noChangeAspect="1" noMove="1" noResize="1" noEditPoints="1" noAdjustHandles="1" noChangeArrowheads="1" noChangeShapeType="1" noTextEdit="1"/>
              </p:cNvSpPr>
              <p:nvPr/>
            </p:nvSpPr>
            <p:spPr>
              <a:xfrm>
                <a:off x="5508962" y="1386208"/>
                <a:ext cx="2782941" cy="795602"/>
              </a:xfrm>
              <a:prstGeom prst="rect">
                <a:avLst/>
              </a:prstGeom>
              <a:blipFill>
                <a:blip r:embed="rId7"/>
                <a:stretch>
                  <a:fillRect l="-455" t="-1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3361F14-9893-F54A-81D3-708100A18FC6}"/>
                  </a:ext>
                </a:extLst>
              </p:cNvPr>
              <p:cNvSpPr/>
              <p:nvPr/>
            </p:nvSpPr>
            <p:spPr>
              <a:xfrm>
                <a:off x="1620055" y="1084330"/>
                <a:ext cx="1643590" cy="678134"/>
              </a:xfrm>
              <a:prstGeom prst="rect">
                <a:avLst/>
              </a:prstGeom>
            </p:spPr>
            <p:txBody>
              <a:bodyPr wrap="none">
                <a:spAutoFit/>
              </a:bodyPr>
              <a:lstStyle/>
              <a:p>
                <a:pPr algn="ctr"/>
                <a:r>
                  <a:rPr lang="en-US" sz="2000" dirty="0">
                    <a:ea typeface="Cambria Math" panose="02040503050406030204" pitchFamily="18" charset="0"/>
                  </a:rPr>
                  <a:t>Data</a:t>
                </a:r>
              </a:p>
              <a:p>
                <a:pPr/>
                <a14:m>
                  <m:oMathPara xmlns:m="http://schemas.openxmlformats.org/officeDocument/2006/math">
                    <m:oMathParaPr>
                      <m:jc m:val="center"/>
                    </m:oMathParaPr>
                    <m:oMath xmlns:m="http://schemas.openxmlformats.org/officeDocument/2006/math">
                      <m:r>
                        <a:rPr lang="en-US" sz="1800" i="1">
                          <a:latin typeface="Cambria Math" panose="02040503050406030204" pitchFamily="18" charset="0"/>
                          <a:ea typeface="Cambria Math" panose="02040503050406030204" pitchFamily="18" charset="0"/>
                        </a:rPr>
                        <m:t>𝒟</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m:t>
                          </m:r>
                        </m:e>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sSubSup>
                    </m:oMath>
                  </m:oMathPara>
                </a14:m>
                <a:endParaRPr lang="en-US" sz="1800" dirty="0"/>
              </a:p>
            </p:txBody>
          </p:sp>
        </mc:Choice>
        <mc:Fallback>
          <p:sp>
            <p:nvSpPr>
              <p:cNvPr id="16" name="Rectangle 15">
                <a:extLst>
                  <a:ext uri="{FF2B5EF4-FFF2-40B4-BE49-F238E27FC236}">
                    <a16:creationId xmlns:a16="http://schemas.microsoft.com/office/drawing/2014/main" id="{B3361F14-9893-F54A-81D3-708100A18FC6}"/>
                  </a:ext>
                </a:extLst>
              </p:cNvPr>
              <p:cNvSpPr>
                <a:spLocks noRot="1" noChangeAspect="1" noMove="1" noResize="1" noEditPoints="1" noAdjustHandles="1" noChangeArrowheads="1" noChangeShapeType="1" noTextEdit="1"/>
              </p:cNvSpPr>
              <p:nvPr/>
            </p:nvSpPr>
            <p:spPr>
              <a:xfrm>
                <a:off x="1620055" y="1084330"/>
                <a:ext cx="1643590" cy="678134"/>
              </a:xfrm>
              <a:prstGeom prst="rect">
                <a:avLst/>
              </a:prstGeom>
              <a:blipFill>
                <a:blip r:embed="rId8"/>
                <a:stretch>
                  <a:fillRect t="-3636" b="-545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BAAD9D6-D687-A646-B061-D9833318D07E}"/>
              </a:ext>
            </a:extLst>
          </p:cNvPr>
          <p:cNvSpPr/>
          <p:nvPr/>
        </p:nvSpPr>
        <p:spPr>
          <a:xfrm>
            <a:off x="966931" y="1956111"/>
            <a:ext cx="2949846" cy="400110"/>
          </a:xfrm>
          <a:prstGeom prst="rect">
            <a:avLst/>
          </a:prstGeom>
        </p:spPr>
        <p:txBody>
          <a:bodyPr wrap="none">
            <a:spAutoFit/>
          </a:bodyPr>
          <a:lstStyle/>
          <a:p>
            <a:pPr algn="ctr"/>
            <a:r>
              <a:rPr lang="en-US" sz="2000" dirty="0">
                <a:ea typeface="Cambria Math" panose="02040503050406030204" pitchFamily="18" charset="0"/>
              </a:rPr>
              <a:t>Model (multiple choices)</a:t>
            </a:r>
          </a:p>
        </p:txBody>
      </p:sp>
      <p:sp>
        <p:nvSpPr>
          <p:cNvPr id="19" name="Rectangle 18">
            <a:extLst>
              <a:ext uri="{FF2B5EF4-FFF2-40B4-BE49-F238E27FC236}">
                <a16:creationId xmlns:a16="http://schemas.microsoft.com/office/drawing/2014/main" id="{60CC40C2-24B5-F741-AE78-A7CB4A0F928E}"/>
              </a:ext>
            </a:extLst>
          </p:cNvPr>
          <p:cNvSpPr/>
          <p:nvPr/>
        </p:nvSpPr>
        <p:spPr>
          <a:xfrm>
            <a:off x="5971716" y="986098"/>
            <a:ext cx="1781257" cy="400110"/>
          </a:xfrm>
          <a:prstGeom prst="rect">
            <a:avLst/>
          </a:prstGeom>
        </p:spPr>
        <p:txBody>
          <a:bodyPr wrap="none">
            <a:spAutoFit/>
          </a:bodyPr>
          <a:lstStyle/>
          <a:p>
            <a:pPr algn="ctr"/>
            <a:r>
              <a:rPr lang="en-US" sz="2000" dirty="0">
                <a:ea typeface="Cambria Math" panose="02040503050406030204" pitchFamily="18" charset="0"/>
              </a:rPr>
              <a:t>Loss Function</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BE673B2B-CEDF-D843-967B-60B59C058F65}"/>
                  </a:ext>
                </a:extLst>
              </p:cNvPr>
              <p:cNvSpPr/>
              <p:nvPr/>
            </p:nvSpPr>
            <p:spPr>
              <a:xfrm>
                <a:off x="4543613" y="2271197"/>
                <a:ext cx="4637465" cy="2062103"/>
              </a:xfrm>
              <a:prstGeom prst="rect">
                <a:avLst/>
              </a:prstGeom>
            </p:spPr>
            <p:txBody>
              <a:bodyPr wrap="square">
                <a:spAutoFit/>
              </a:bodyPr>
              <a:lstStyle/>
              <a:p>
                <a:pPr algn="ctr"/>
                <a:r>
                  <a:rPr lang="en-US" sz="2000" dirty="0">
                    <a:ea typeface="Cambria Math" panose="02040503050406030204" pitchFamily="18" charset="0"/>
                  </a:rPr>
                  <a:t>Training</a:t>
                </a:r>
              </a:p>
              <a:p>
                <a:pPr marL="342900" indent="-342900">
                  <a:buFont typeface="+mj-lt"/>
                  <a:buAutoNum type="arabicPeriod"/>
                </a:pPr>
                <a:r>
                  <a:rPr lang="en-US" sz="1800" dirty="0">
                    <a:ea typeface="Cambria Math" panose="02040503050406030204" pitchFamily="18" charset="0"/>
                  </a:rPr>
                  <a:t>Take the partial derivative of </a:t>
                </a:r>
                <a14:m>
                  <m:oMath xmlns:m="http://schemas.openxmlformats.org/officeDocument/2006/math">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𝑡</m:t>
                        </m:r>
                      </m:e>
                    </m:d>
                  </m:oMath>
                </a14:m>
                <a:r>
                  <a:rPr lang="en-US" sz="1800" dirty="0">
                    <a:ea typeface="Cambria Math" panose="02040503050406030204" pitchFamily="18" charset="0"/>
                  </a:rPr>
                  <a:t> with respect to </a:t>
                </a:r>
                <a14:m>
                  <m:oMath xmlns:m="http://schemas.openxmlformats.org/officeDocument/2006/math">
                    <m:r>
                      <a:rPr lang="en-US" sz="1800" i="1">
                        <a:latin typeface="Cambria Math" panose="02040503050406030204" pitchFamily="18" charset="0"/>
                      </a:rPr>
                      <m:t>𝑤</m:t>
                    </m:r>
                  </m:oMath>
                </a14:m>
                <a:endParaRPr lang="en-US" sz="1800" dirty="0">
                  <a:ea typeface="Cambria Math" panose="02040503050406030204" pitchFamily="18" charset="0"/>
                </a:endParaRPr>
              </a:p>
              <a:p>
                <a:pPr marL="342900" indent="-342900">
                  <a:buFont typeface="+mj-lt"/>
                  <a:buAutoNum type="arabicPeriod"/>
                </a:pPr>
                <a:r>
                  <a:rPr lang="en-US" sz="1800" dirty="0">
                    <a:ea typeface="Cambria Math" panose="02040503050406030204" pitchFamily="18" charset="0"/>
                  </a:rPr>
                  <a:t>Set derivative equal to 0</a:t>
                </a:r>
              </a:p>
              <a:p>
                <a:pPr marL="342900" indent="-342900">
                  <a:buFont typeface="+mj-lt"/>
                  <a:buAutoNum type="arabicPeriod"/>
                </a:pPr>
                <a:r>
                  <a:rPr lang="en-US" sz="1800" dirty="0">
                    <a:ea typeface="Cambria Math" panose="02040503050406030204" pitchFamily="18" charset="0"/>
                  </a:rPr>
                  <a:t>Solve for w</a:t>
                </a:r>
              </a:p>
              <a:p>
                <a:pPr marL="342900" indent="-342900">
                  <a:buFont typeface="+mj-lt"/>
                  <a:buAutoNum type="arabicPeriod"/>
                </a:pPr>
                <a:endParaRPr lang="en-US" sz="1800" dirty="0">
                  <a:ea typeface="Cambria Math" panose="02040503050406030204" pitchFamily="18" charset="0"/>
                </a:endParaRPr>
              </a:p>
              <a:p>
                <a:r>
                  <a:rPr lang="en-US" sz="1800" dirty="0">
                    <a:ea typeface="Cambria Math" panose="02040503050406030204" pitchFamily="18" charset="0"/>
                  </a:rPr>
                  <a:t>This is a closed form solution! </a:t>
                </a:r>
              </a:p>
            </p:txBody>
          </p:sp>
        </mc:Choice>
        <mc:Fallback>
          <p:sp>
            <p:nvSpPr>
              <p:cNvPr id="20" name="Rectangle 19">
                <a:extLst>
                  <a:ext uri="{FF2B5EF4-FFF2-40B4-BE49-F238E27FC236}">
                    <a16:creationId xmlns:a16="http://schemas.microsoft.com/office/drawing/2014/main" id="{BE673B2B-CEDF-D843-967B-60B59C058F65}"/>
                  </a:ext>
                </a:extLst>
              </p:cNvPr>
              <p:cNvSpPr>
                <a:spLocks noRot="1" noChangeAspect="1" noMove="1" noResize="1" noEditPoints="1" noAdjustHandles="1" noChangeArrowheads="1" noChangeShapeType="1" noTextEdit="1"/>
              </p:cNvSpPr>
              <p:nvPr/>
            </p:nvSpPr>
            <p:spPr>
              <a:xfrm>
                <a:off x="4543613" y="2271197"/>
                <a:ext cx="4637465" cy="2062103"/>
              </a:xfrm>
              <a:prstGeom prst="rect">
                <a:avLst/>
              </a:prstGeom>
              <a:blipFill>
                <a:blip r:embed="rId9"/>
                <a:stretch>
                  <a:fillRect l="-1093" t="-1227" b="-3681"/>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EC4D8977-454B-3742-B481-EAE6BE2489DC}"/>
              </a:ext>
            </a:extLst>
          </p:cNvPr>
          <p:cNvSpPr txBox="1"/>
          <p:nvPr/>
        </p:nvSpPr>
        <p:spPr>
          <a:xfrm>
            <a:off x="4274939" y="4836194"/>
            <a:ext cx="5174809" cy="338554"/>
          </a:xfrm>
          <a:prstGeom prst="rect">
            <a:avLst/>
          </a:prstGeom>
          <a:noFill/>
        </p:spPr>
        <p:txBody>
          <a:bodyPr wrap="square" rtlCol="0">
            <a:spAutoFit/>
          </a:bodyPr>
          <a:lstStyle/>
          <a:p>
            <a:r>
              <a:rPr lang="en-US" sz="800" dirty="0">
                <a:hlinkClick r:id="rId10"/>
              </a:rPr>
              <a:t>https://www.cs.toronto.edu/~rgrosse/courses/csc321_2018/readings/L02%20Linear%20Regression.pdf</a:t>
            </a:r>
            <a:endParaRPr lang="en-US" sz="800" dirty="0"/>
          </a:p>
          <a:p>
            <a:endParaRPr lang="en-US" sz="800" dirty="0"/>
          </a:p>
        </p:txBody>
      </p:sp>
    </p:spTree>
    <p:extLst>
      <p:ext uri="{BB962C8B-B14F-4D97-AF65-F5344CB8AC3E}">
        <p14:creationId xmlns:p14="http://schemas.microsoft.com/office/powerpoint/2010/main" val="20810095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5695</TotalTime>
  <Words>4175</Words>
  <Application>Microsoft Macintosh PowerPoint</Application>
  <PresentationFormat>On-screen Show (16:9)</PresentationFormat>
  <Paragraphs>249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Cambria Math</vt:lpstr>
      <vt:lpstr>Simple Light</vt:lpstr>
      <vt:lpstr>Introduction to Machine Learning</vt:lpstr>
      <vt:lpstr>Artificial Intelligence</vt:lpstr>
      <vt:lpstr>Machine Learning</vt:lpstr>
      <vt:lpstr>Supervised</vt:lpstr>
      <vt:lpstr>PowerPoint Presentation</vt:lpstr>
      <vt:lpstr>PowerPoint Presentation</vt:lpstr>
      <vt:lpstr>Supervised ML Task  </vt:lpstr>
      <vt:lpstr>Example: Polynomial Regression</vt:lpstr>
      <vt:lpstr>Example: Polynomial Regression </vt:lpstr>
      <vt:lpstr>Example: Polynomial Regression </vt:lpstr>
      <vt:lpstr>Example: Polynomial Regression </vt:lpstr>
      <vt:lpstr>Example: Polynomial Regression </vt:lpstr>
      <vt:lpstr>Example: Polynomial Regression </vt:lpstr>
      <vt:lpstr>Neurons</vt:lpstr>
      <vt:lpstr>Computational Model of Neuron</vt:lpstr>
      <vt:lpstr>Artificial Neural Networks</vt:lpstr>
      <vt:lpstr>Example: Polynomial Regression </vt:lpstr>
      <vt:lpstr>Stochastic Gradient Descent </vt:lpstr>
      <vt:lpstr>Example: Polynomial Regression </vt:lpstr>
      <vt:lpstr>Deep Learning</vt:lpstr>
      <vt:lpstr>Artificial Intelligence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KYLI NICOLE MCKAY-BISHOP</cp:lastModifiedBy>
  <cp:revision>88</cp:revision>
  <cp:lastPrinted>2019-10-23T16:54:02Z</cp:lastPrinted>
  <dcterms:modified xsi:type="dcterms:W3CDTF">2019-10-23T19:22:17Z</dcterms:modified>
</cp:coreProperties>
</file>